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3"/>
  </p:notesMasterIdLst>
  <p:sldIdLst>
    <p:sldId id="256" r:id="rId5"/>
    <p:sldId id="257" r:id="rId6"/>
    <p:sldId id="258" r:id="rId7"/>
    <p:sldId id="259" r:id="rId8"/>
    <p:sldId id="260" r:id="rId9"/>
    <p:sldId id="261" r:id="rId10"/>
    <p:sldId id="262" r:id="rId11"/>
    <p:sldId id="263" r:id="rId12"/>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6854F450-DD06-0EA2-D9CE-54EF1EE7547D}">
          <p14:sldIdLst>
            <p14:sldId id="256"/>
            <p14:sldId id="257"/>
          </p14:sldIdLst>
        </p14:section>
        <p14:section name="The Five Slides" id="{7929C63D-541D-63EF-54A8-FAA427267339}">
          <p14:sldIdLst>
            <p14:sldId id="258"/>
            <p14:sldId id="259"/>
            <p14:sldId id="260"/>
            <p14:sldId id="261"/>
            <p14:sldId id="262"/>
          </p14:sldIdLst>
        </p14:section>
        <p14:section name="Appendix" id="{E87E767E-36AB-974C-98D7-11556FC0E208}">
          <p14:sldIdLst>
            <p14:sldId id="26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F158A9-7C93-AE3C-3184-551586CAB403}" v="8" dt="2026-10-21T17:11:24.474"/>
    <p1510:client id="{F03D7B72-E137-2AAD-9006-1A786B5C6518}" v="118" dt="2026-10-21T18:56:50.1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78" d="100"/>
          <a:sy n="178" d="100"/>
        </p:scale>
        <p:origin x="168" y="5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67327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 every bracketed field with your own content. Delete this notes text before presenting.
This template gives you five slides, one decision, and an appendix. Keep it that way. Executives read a long deck as a sign the strategy is not clear yet.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Delete this slide before presenting. It exists only to guide whoever is filling in the template.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the room needs to hear: this is not a digital problem. It is a growth and access problem that shows up in digital first.
Describe the problem the way patients experience it, not the way the org chart does. Then connect it to one priority the executive team already owns.
Takeaway to land: our most valuable patients are leaving because the experience is fragmented, and that blocks a goal we have already committed to.</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the room needs to hear: "wait and see" is not the safe option. It is the expensive one.
Use your own numbers wherever you have them. Where you do not, use an industry benchmark and say so. Mark which figures are internal and which are external; executives will ask.
Takeaway to land: doing nothing has a price, and it compounds every quarter.</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the room needs to hear: the experience patients expect is achievable now, and it ties to measurable performance.
Show, do not describe. If you can, replace the "Future" card with one screenshot or mockup of a single patient journey under your brand. Make clear this builds on the portal and EHR you already have rather than replacing them; the CIO is listening for that.
Takeaway to land: this is a business outcome with an experience attached, not the other way around.</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the room needs to hear: the return is proven elsewhere, the projection here is conservative, and success has a scoreboard.
Lead with peer-validated results. Then apply a deliberately conservative version of those improvements to your own volumes (if peers cut calls 33%, model 20%). Close with the three to five metrics leadership will see every quarter and the baseline for each.
Takeaway to land: you will know exactly how to judge this investment, and when.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the room needs to hear: the first step is small, the risk is contained, and the decision in front of them is clear.
Name one use case, the resources, the sponsor, and the date. Then ask for a specific yes. Executives say yes to a specific decision; they defer on a general direction.
Takeaway to land: approve this, and in 90 days you will have a number that tells us whether to do more.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that did not fit on the five slides lives here. Security and compliance belong in the appendix even if nobody asks, because the CIO is asking silently.</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chemeClr val="tx1"/>
        </a:solidFill>
        <a:effectLst/>
      </p:bgPr>
    </p:bg>
    <p:spTree>
      <p:nvGrpSpPr>
        <p:cNvPr id="1" name=""/>
        <p:cNvGrpSpPr/>
        <p:nvPr/>
      </p:nvGrpSpPr>
      <p:grpSpPr>
        <a:xfrm>
          <a:off x="0" y="0"/>
          <a:ext cx="0" cy="0"/>
          <a:chOff x="0" y="0"/>
          <a:chExt cx="0" cy="0"/>
        </a:xfrm>
      </p:grpSpPr>
      <p:sp>
        <p:nvSpPr>
          <p:cNvPr id="2" name="Text 0"/>
          <p:cNvSpPr>
            <a:spLocks noGrp="1"/>
          </p:cNvSpPr>
          <p:nvPr>
            <p:ph type="title" idx="100"/>
          </p:nvPr>
        </p:nvSpPr>
        <p:spPr>
          <a:xfrm>
            <a:off x="640080" y="1463040"/>
            <a:ext cx="7863840" cy="1463040"/>
          </a:xfrm>
          <a:prstGeom prst="rect">
            <a:avLst/>
          </a:prstGeom>
          <a:noFill/>
          <a:ln/>
        </p:spPr>
        <p:txBody>
          <a:bodyPr wrap="square" rtlCol="0"/>
          <a:lstStyle>
            <a:lvl1pPr marL="0" indent="0" algn="l">
              <a:buNone/>
              <a:defRPr lang="en-US" sz="4000" b="1" dirty="0">
                <a:solidFill>
                  <a:schemeClr val="bg1"/>
                </a:solidFill>
                <a:latin typeface="+mn-lt"/>
              </a:defRPr>
            </a:lvl1pPr>
          </a:lstStyle>
          <a:p>
            <a:pPr marL="0" indent="0" algn="l">
              <a:buNone/>
            </a:pPr>
            <a:endParaRPr lang="en-US" sz="4000" dirty="0"/>
          </a:p>
        </p:txBody>
      </p:sp>
      <p:sp>
        <p:nvSpPr>
          <p:cNvPr id="3" name="Text 0"/>
          <p:cNvSpPr>
            <a:spLocks noGrp="1"/>
          </p:cNvSpPr>
          <p:nvPr>
            <p:ph type="body" idx="101" hasCustomPrompt="1"/>
          </p:nvPr>
        </p:nvSpPr>
        <p:spPr>
          <a:xfrm>
            <a:off x="640080" y="3063240"/>
            <a:ext cx="7863840" cy="1097280"/>
          </a:xfrm>
          <a:prstGeom prst="rect">
            <a:avLst/>
          </a:prstGeom>
          <a:noFill/>
          <a:ln/>
        </p:spPr>
        <p:txBody>
          <a:bodyPr wrap="square" rtlCol="0"/>
          <a:lstStyle>
            <a:lvl1pPr marL="0" indent="0" algn="l">
              <a:buNone/>
              <a:defRPr lang="en-US" sz="1800" dirty="0">
                <a:solidFill>
                  <a:schemeClr val="accent3"/>
                </a:solidFill>
              </a:defRPr>
            </a:lvl1pPr>
          </a:lstStyle>
          <a:p>
            <a:pPr marL="0" indent="0" algn="l">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a:effectLst/>
      </p:bgPr>
    </p:bg>
    <p:spTree>
      <p:nvGrpSpPr>
        <p:cNvPr id="1" name=""/>
        <p:cNvGrpSpPr/>
        <p:nvPr/>
      </p:nvGrpSpPr>
      <p:grpSpPr>
        <a:xfrm>
          <a:off x="0" y="0"/>
          <a:ext cx="0" cy="0"/>
          <a:chOff x="0" y="0"/>
          <a:chExt cx="0" cy="0"/>
        </a:xfrm>
      </p:grpSpPr>
      <p:sp>
        <p:nvSpPr>
          <p:cNvPr id="2" name="Text 0"/>
          <p:cNvSpPr>
            <a:spLocks noGrp="1"/>
          </p:cNvSpPr>
          <p:nvPr>
            <p:ph type="title" idx="100"/>
          </p:nvPr>
        </p:nvSpPr>
        <p:spPr>
          <a:xfrm>
            <a:off x="1234440" y="411480"/>
            <a:ext cx="7315200" cy="731520"/>
          </a:xfrm>
          <a:prstGeom prst="rect">
            <a:avLst/>
          </a:prstGeom>
          <a:noFill/>
          <a:ln/>
        </p:spPr>
        <p:txBody>
          <a:bodyPr wrap="square" rtlCol="0"/>
          <a:lstStyle>
            <a:lvl1pPr marL="0" indent="0" algn="l">
              <a:buNone/>
              <a:defRPr lang="en-US" sz="2800" b="1" dirty="0">
                <a:solidFill>
                  <a:schemeClr val="tx1"/>
                </a:solidFill>
                <a:latin typeface="+mn-lt"/>
              </a:defRPr>
            </a:lvl1pPr>
          </a:lstStyle>
          <a:p>
            <a:pPr marL="0" indent="0" algn="l">
              <a:buNone/>
            </a:pPr>
            <a:endParaRPr lang="en-US" sz="2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l"/>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1463040"/>
            <a:ext cx="7863840" cy="1463040"/>
          </a:xfrm>
          <a:prstGeom prst="rect">
            <a:avLst/>
          </a:prstGeom>
          <a:noFill/>
          <a:ln/>
        </p:spPr>
        <p:txBody>
          <a:bodyPr wrap="square" lIns="0" tIns="0" rIns="0" bIns="0" rtlCol="0" anchor="b"/>
          <a:lstStyle/>
          <a:p>
            <a:pPr marL="0" indent="0" algn="l">
              <a:buNone/>
            </a:pPr>
            <a:r>
              <a:rPr lang="en-US" sz="4000" b="1" dirty="0">
                <a:solidFill>
                  <a:schemeClr val="bg1"/>
                </a:solidFill>
                <a:latin typeface="+mn-lt"/>
              </a:rPr>
              <a:t>The Five-Slide Executive Case for Patient Experience</a:t>
            </a:r>
            <a:endParaRPr lang="en-US" sz="4000" dirty="0">
              <a:latin typeface="+mn-lt"/>
            </a:endParaRPr>
          </a:p>
        </p:txBody>
      </p:sp>
      <p:sp>
        <p:nvSpPr>
          <p:cNvPr id="3" name="Text 0"/>
          <p:cNvSpPr>
            <a:spLocks noGrp="1"/>
          </p:cNvSpPr>
          <p:nvPr>
            <p:ph type="body" idx="101" hasCustomPrompt="1"/>
          </p:nvPr>
        </p:nvSpPr>
        <p:spPr>
          <a:xfrm>
            <a:off x="640080" y="3063240"/>
            <a:ext cx="7863840" cy="1097280"/>
          </a:xfrm>
          <a:prstGeom prst="rect">
            <a:avLst/>
          </a:prstGeom>
          <a:noFill/>
          <a:ln/>
        </p:spPr>
        <p:txBody>
          <a:bodyPr wrap="square" lIns="0" tIns="0" rIns="0" bIns="0" rtlCol="0" anchor="t"/>
          <a:lstStyle/>
          <a:p>
            <a:pPr marL="0" indent="0" algn="l">
              <a:buNone/>
            </a:pPr>
            <a:r>
              <a:rPr lang="en-US" sz="1800" dirty="0">
                <a:solidFill>
                  <a:schemeClr val="accent3"/>
                </a:solidFill>
              </a:rPr>
              <a:t>[Health system name]   |   [Presenter, title]   |   [Date]</a:t>
            </a:r>
            <a:endParaRPr lang="en-US" sz="1800" dirty="0"/>
          </a:p>
        </p:txBody>
      </p:sp>
      <p:sp>
        <p:nvSpPr>
          <p:cNvPr id="4" name="Cover badge"/>
          <p:cNvSpPr/>
          <p:nvPr/>
        </p:nvSpPr>
        <p:spPr>
          <a:xfrm>
            <a:off x="640080" y="640080"/>
            <a:ext cx="548640" cy="548640"/>
          </a:xfrm>
          <a:prstGeom prst="ellipse">
            <a:avLst/>
          </a:prstGeom>
          <a:solidFill>
            <a:schemeClr val="accent1"/>
          </a:solidFill>
          <a:ln w="12700">
            <a:solidFill>
              <a:schemeClr val="accent1"/>
            </a:solidFill>
            <a:prstDash val="solid"/>
          </a:ln>
        </p:spPr>
        <p:txBody>
          <a:bodyPr/>
          <a:lstStyle/>
          <a:p>
            <a:endParaRPr lang="en-US"/>
          </a:p>
        </p:txBody>
      </p:sp>
      <p:sp>
        <p:nvSpPr>
          <p:cNvPr id="5" name="Cover badge number"/>
          <p:cNvSpPr txBox="1"/>
          <p:nvPr/>
        </p:nvSpPr>
        <p:spPr>
          <a:xfrm>
            <a:off x="640080" y="640080"/>
            <a:ext cx="548640" cy="548640"/>
          </a:xfrm>
          <a:prstGeom prst="rect">
            <a:avLst/>
          </a:prstGeom>
          <a:noFill/>
          <a:ln/>
        </p:spPr>
        <p:txBody>
          <a:bodyPr wrap="square" lIns="0" tIns="0" rIns="0" bIns="0" rtlCol="0" anchor="ctr"/>
          <a:lstStyle/>
          <a:p>
            <a:pPr marL="0" indent="0" algn="ctr">
              <a:buNone/>
            </a:pPr>
            <a:r>
              <a:rPr lang="en-US" sz="2000" b="1" dirty="0">
                <a:solidFill>
                  <a:schemeClr val="bg1"/>
                </a:solidFill>
              </a:rPr>
              <a:t>5</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1234440" y="411480"/>
            <a:ext cx="7315200" cy="731520"/>
          </a:xfrm>
          <a:prstGeom prst="rect">
            <a:avLst/>
          </a:prstGeom>
          <a:noFill/>
          <a:ln/>
        </p:spPr>
        <p:txBody>
          <a:bodyPr wrap="square" lIns="0" tIns="0" rIns="0" bIns="0" rtlCol="0" anchor="ctr"/>
          <a:lstStyle/>
          <a:p>
            <a:pPr marL="0" indent="0" algn="l">
              <a:buNone/>
            </a:pPr>
            <a:r>
              <a:rPr lang="en-US" sz="2800" b="1" dirty="0">
                <a:solidFill>
                  <a:schemeClr val="tx1"/>
                </a:solidFill>
                <a:latin typeface="+mn-lt"/>
              </a:rPr>
              <a:t>How to use this template</a:t>
            </a:r>
            <a:endParaRPr lang="en-US" sz="2800" dirty="0">
              <a:latin typeface="+mn-lt"/>
            </a:endParaRPr>
          </a:p>
        </p:txBody>
      </p:sp>
      <p:sp>
        <p:nvSpPr>
          <p:cNvPr id="3" name="Intro badge"/>
          <p:cNvSpPr/>
          <p:nvPr/>
        </p:nvSpPr>
        <p:spPr>
          <a:xfrm>
            <a:off x="640080" y="457200"/>
            <a:ext cx="457200" cy="457200"/>
          </a:xfrm>
          <a:prstGeom prst="ellipse">
            <a:avLst/>
          </a:prstGeom>
          <a:solidFill>
            <a:schemeClr val="accent2"/>
          </a:solidFill>
          <a:ln w="12700">
            <a:solidFill>
              <a:schemeClr val="accent2"/>
            </a:solidFill>
            <a:prstDash val="solid"/>
          </a:ln>
        </p:spPr>
        <p:txBody>
          <a:bodyPr/>
          <a:lstStyle/>
          <a:p>
            <a:endParaRPr lang="en-US"/>
          </a:p>
        </p:txBody>
      </p:sp>
      <p:sp>
        <p:nvSpPr>
          <p:cNvPr id="4" name="Intro badge text"/>
          <p:cNvSpPr txBox="1"/>
          <p:nvPr/>
        </p:nvSpPr>
        <p:spPr>
          <a:xfrm>
            <a:off x="640080" y="457200"/>
            <a:ext cx="457200" cy="457200"/>
          </a:xfrm>
          <a:prstGeom prst="rect">
            <a:avLst/>
          </a:prstGeom>
          <a:noFill/>
          <a:ln/>
        </p:spPr>
        <p:txBody>
          <a:bodyPr wrap="square" lIns="0" tIns="0" rIns="0" bIns="0" rtlCol="0" anchor="ctr"/>
          <a:lstStyle/>
          <a:p>
            <a:pPr marL="0" indent="0" algn="ctr">
              <a:buNone/>
            </a:pPr>
            <a:r>
              <a:rPr lang="en-US" sz="1600" b="1" dirty="0">
                <a:solidFill>
                  <a:schemeClr val="bg1"/>
                </a:solidFill>
              </a:rPr>
              <a:t>i</a:t>
            </a:r>
            <a:endParaRPr lang="en-US" sz="1600" dirty="0"/>
          </a:p>
        </p:txBody>
      </p:sp>
      <p:sp>
        <p:nvSpPr>
          <p:cNvPr id="5" name="Step card 1"/>
          <p:cNvSpPr/>
          <p:nvPr/>
        </p:nvSpPr>
        <p:spPr>
          <a:xfrm>
            <a:off x="640080" y="1417320"/>
            <a:ext cx="1828800" cy="3017520"/>
          </a:xfrm>
          <a:prstGeom prst="roundRect">
            <a:avLst>
              <a:gd name="adj" fmla="val 4000"/>
            </a:avLst>
          </a:prstGeom>
          <a:solidFill>
            <a:schemeClr val="bg2"/>
          </a:solidFill>
          <a:ln w="9525">
            <a:solidFill>
              <a:schemeClr val="accent4"/>
            </a:solidFill>
            <a:prstDash val="solid"/>
          </a:ln>
        </p:spPr>
        <p:txBody>
          <a:bodyPr/>
          <a:lstStyle/>
          <a:p>
            <a:endParaRPr lang="en-US"/>
          </a:p>
        </p:txBody>
      </p:sp>
      <p:sp>
        <p:nvSpPr>
          <p:cNvPr id="6" name="Step number 1"/>
          <p:cNvSpPr txBox="1"/>
          <p:nvPr/>
        </p:nvSpPr>
        <p:spPr>
          <a:xfrm>
            <a:off x="822960" y="1554480"/>
            <a:ext cx="457200" cy="457200"/>
          </a:xfrm>
          <a:prstGeom prst="rect">
            <a:avLst/>
          </a:prstGeom>
          <a:noFill/>
          <a:ln/>
        </p:spPr>
        <p:txBody>
          <a:bodyPr wrap="square" lIns="0" tIns="0" rIns="0" bIns="0" rtlCol="0" anchor="ctr"/>
          <a:lstStyle/>
          <a:p>
            <a:pPr marL="0" indent="0">
              <a:buNone/>
            </a:pPr>
            <a:r>
              <a:rPr lang="en-US" sz="2400" b="1" dirty="0">
                <a:solidFill>
                  <a:schemeClr val="accent1"/>
                </a:solidFill>
              </a:rPr>
              <a:t>1</a:t>
            </a:r>
            <a:endParaRPr lang="en-US" sz="2400" dirty="0"/>
          </a:p>
        </p:txBody>
      </p:sp>
      <p:sp>
        <p:nvSpPr>
          <p:cNvPr id="7" name="Step heading 1"/>
          <p:cNvSpPr txBox="1"/>
          <p:nvPr/>
        </p:nvSpPr>
        <p:spPr>
          <a:xfrm>
            <a:off x="822960" y="2057400"/>
            <a:ext cx="1508760" cy="548640"/>
          </a:xfrm>
          <a:prstGeom prst="rect">
            <a:avLst/>
          </a:prstGeom>
          <a:noFill/>
          <a:ln/>
        </p:spPr>
        <p:txBody>
          <a:bodyPr wrap="square" lIns="0" tIns="0" rIns="0" bIns="0" rtlCol="0" anchor="t"/>
          <a:lstStyle/>
          <a:p>
            <a:pPr marL="0" indent="0">
              <a:buNone/>
            </a:pPr>
            <a:r>
              <a:rPr lang="en-US" sz="1500" b="1" dirty="0">
                <a:solidFill>
                  <a:schemeClr val="tx1"/>
                </a:solidFill>
              </a:rPr>
              <a:t>Fill in the brackets</a:t>
            </a:r>
            <a:endParaRPr lang="en-US" sz="1500" dirty="0"/>
          </a:p>
        </p:txBody>
      </p:sp>
      <p:sp>
        <p:nvSpPr>
          <p:cNvPr id="8" name="Step detail 1"/>
          <p:cNvSpPr txBox="1"/>
          <p:nvPr/>
        </p:nvSpPr>
        <p:spPr>
          <a:xfrm>
            <a:off x="822960" y="2651760"/>
            <a:ext cx="1508760" cy="1645920"/>
          </a:xfrm>
          <a:prstGeom prst="rect">
            <a:avLst/>
          </a:prstGeom>
          <a:noFill/>
          <a:ln/>
        </p:spPr>
        <p:txBody>
          <a:bodyPr wrap="square" lIns="0" tIns="0" rIns="0" bIns="0" rtlCol="0" anchor="t"/>
          <a:lstStyle/>
          <a:p>
            <a:pPr marL="0" indent="0">
              <a:buNone/>
            </a:pPr>
            <a:r>
              <a:rPr lang="en-US" sz="1150" dirty="0">
                <a:solidFill>
                  <a:schemeClr val="tx2"/>
                </a:solidFill>
              </a:rPr>
              <a:t>Every [bracketed] field is a prompt. Replace it with your own numbers, priorities, and language. Delete anything you cannot back up.</a:t>
            </a:r>
            <a:endParaRPr lang="en-US" sz="1150" dirty="0"/>
          </a:p>
        </p:txBody>
      </p:sp>
      <p:sp>
        <p:nvSpPr>
          <p:cNvPr id="9" name="Step card 2"/>
          <p:cNvSpPr/>
          <p:nvPr/>
        </p:nvSpPr>
        <p:spPr>
          <a:xfrm>
            <a:off x="2651760" y="1417320"/>
            <a:ext cx="1828800" cy="3017520"/>
          </a:xfrm>
          <a:prstGeom prst="roundRect">
            <a:avLst>
              <a:gd name="adj" fmla="val 4000"/>
            </a:avLst>
          </a:prstGeom>
          <a:solidFill>
            <a:schemeClr val="bg2"/>
          </a:solidFill>
          <a:ln w="9525">
            <a:solidFill>
              <a:schemeClr val="accent4"/>
            </a:solidFill>
            <a:prstDash val="solid"/>
          </a:ln>
        </p:spPr>
        <p:txBody>
          <a:bodyPr/>
          <a:lstStyle/>
          <a:p>
            <a:endParaRPr lang="en-US"/>
          </a:p>
        </p:txBody>
      </p:sp>
      <p:sp>
        <p:nvSpPr>
          <p:cNvPr id="10" name="Step number 2"/>
          <p:cNvSpPr txBox="1"/>
          <p:nvPr/>
        </p:nvSpPr>
        <p:spPr>
          <a:xfrm>
            <a:off x="2834640" y="1554480"/>
            <a:ext cx="457200" cy="457200"/>
          </a:xfrm>
          <a:prstGeom prst="rect">
            <a:avLst/>
          </a:prstGeom>
          <a:noFill/>
          <a:ln/>
        </p:spPr>
        <p:txBody>
          <a:bodyPr wrap="square" lIns="0" tIns="0" rIns="0" bIns="0" rtlCol="0" anchor="ctr"/>
          <a:lstStyle/>
          <a:p>
            <a:pPr marL="0" indent="0">
              <a:buNone/>
            </a:pPr>
            <a:r>
              <a:rPr lang="en-US" sz="2400" b="1" dirty="0">
                <a:solidFill>
                  <a:schemeClr val="accent1"/>
                </a:solidFill>
              </a:rPr>
              <a:t>2</a:t>
            </a:r>
            <a:endParaRPr lang="en-US" sz="2400" dirty="0"/>
          </a:p>
        </p:txBody>
      </p:sp>
      <p:sp>
        <p:nvSpPr>
          <p:cNvPr id="11" name="Step heading 2"/>
          <p:cNvSpPr txBox="1"/>
          <p:nvPr/>
        </p:nvSpPr>
        <p:spPr>
          <a:xfrm>
            <a:off x="2834640" y="2057400"/>
            <a:ext cx="1508760" cy="548640"/>
          </a:xfrm>
          <a:prstGeom prst="rect">
            <a:avLst/>
          </a:prstGeom>
          <a:noFill/>
          <a:ln/>
        </p:spPr>
        <p:txBody>
          <a:bodyPr wrap="square" lIns="0" tIns="0" rIns="0" bIns="0" rtlCol="0" anchor="t"/>
          <a:lstStyle/>
          <a:p>
            <a:pPr marL="0" indent="0">
              <a:buNone/>
            </a:pPr>
            <a:r>
              <a:rPr lang="en-US" sz="1500" b="1" dirty="0">
                <a:solidFill>
                  <a:schemeClr val="tx1"/>
                </a:solidFill>
              </a:rPr>
              <a:t>Keep it to five</a:t>
            </a:r>
            <a:endParaRPr lang="en-US" sz="1500" dirty="0"/>
          </a:p>
        </p:txBody>
      </p:sp>
      <p:sp>
        <p:nvSpPr>
          <p:cNvPr id="12" name="Step detail 2"/>
          <p:cNvSpPr txBox="1"/>
          <p:nvPr/>
        </p:nvSpPr>
        <p:spPr>
          <a:xfrm>
            <a:off x="2834640" y="2651760"/>
            <a:ext cx="1508760" cy="1645920"/>
          </a:xfrm>
          <a:prstGeom prst="rect">
            <a:avLst/>
          </a:prstGeom>
          <a:noFill/>
          <a:ln/>
        </p:spPr>
        <p:txBody>
          <a:bodyPr wrap="square" lIns="0" tIns="0" rIns="0" bIns="0" rtlCol="0" anchor="t"/>
          <a:lstStyle/>
          <a:p>
            <a:pPr marL="0" indent="0">
              <a:buNone/>
            </a:pPr>
            <a:r>
              <a:rPr lang="en-US" sz="1150" dirty="0">
                <a:solidFill>
                  <a:schemeClr val="tx2"/>
                </a:solidFill>
              </a:rPr>
              <a:t>One slide per question. If a point does not fit, it belongs in the appendix, not on a sixth slide.</a:t>
            </a:r>
            <a:endParaRPr lang="en-US" sz="1150" dirty="0"/>
          </a:p>
        </p:txBody>
      </p:sp>
      <p:sp>
        <p:nvSpPr>
          <p:cNvPr id="13" name="Step card 3"/>
          <p:cNvSpPr/>
          <p:nvPr/>
        </p:nvSpPr>
        <p:spPr>
          <a:xfrm>
            <a:off x="4663440" y="1417320"/>
            <a:ext cx="1828800" cy="3017520"/>
          </a:xfrm>
          <a:prstGeom prst="roundRect">
            <a:avLst>
              <a:gd name="adj" fmla="val 4000"/>
            </a:avLst>
          </a:prstGeom>
          <a:solidFill>
            <a:schemeClr val="bg2"/>
          </a:solidFill>
          <a:ln w="9525">
            <a:solidFill>
              <a:schemeClr val="accent4"/>
            </a:solidFill>
            <a:prstDash val="solid"/>
          </a:ln>
        </p:spPr>
        <p:txBody>
          <a:bodyPr/>
          <a:lstStyle/>
          <a:p>
            <a:endParaRPr lang="en-US"/>
          </a:p>
        </p:txBody>
      </p:sp>
      <p:sp>
        <p:nvSpPr>
          <p:cNvPr id="14" name="Step number 3"/>
          <p:cNvSpPr txBox="1"/>
          <p:nvPr/>
        </p:nvSpPr>
        <p:spPr>
          <a:xfrm>
            <a:off x="4846320" y="1554480"/>
            <a:ext cx="457200" cy="457200"/>
          </a:xfrm>
          <a:prstGeom prst="rect">
            <a:avLst/>
          </a:prstGeom>
          <a:noFill/>
          <a:ln/>
        </p:spPr>
        <p:txBody>
          <a:bodyPr wrap="square" lIns="0" tIns="0" rIns="0" bIns="0" rtlCol="0" anchor="ctr"/>
          <a:lstStyle/>
          <a:p>
            <a:pPr marL="0" indent="0">
              <a:buNone/>
            </a:pPr>
            <a:r>
              <a:rPr lang="en-US" sz="2400" b="1" dirty="0">
                <a:solidFill>
                  <a:schemeClr val="accent1"/>
                </a:solidFill>
              </a:rPr>
              <a:t>3</a:t>
            </a:r>
            <a:endParaRPr lang="en-US" sz="2400" dirty="0"/>
          </a:p>
        </p:txBody>
      </p:sp>
      <p:sp>
        <p:nvSpPr>
          <p:cNvPr id="15" name="Step heading 3"/>
          <p:cNvSpPr txBox="1"/>
          <p:nvPr/>
        </p:nvSpPr>
        <p:spPr>
          <a:xfrm>
            <a:off x="4846320" y="2057400"/>
            <a:ext cx="1508760" cy="548640"/>
          </a:xfrm>
          <a:prstGeom prst="rect">
            <a:avLst/>
          </a:prstGeom>
          <a:noFill/>
          <a:ln/>
        </p:spPr>
        <p:txBody>
          <a:bodyPr wrap="square" lIns="0" tIns="0" rIns="0" bIns="0" rtlCol="0" anchor="t"/>
          <a:lstStyle/>
          <a:p>
            <a:pPr marL="0" indent="0">
              <a:buNone/>
            </a:pPr>
            <a:r>
              <a:rPr lang="en-US" sz="1500" b="1" dirty="0">
                <a:solidFill>
                  <a:schemeClr val="tx1"/>
                </a:solidFill>
              </a:rPr>
              <a:t>Read the notes</a:t>
            </a:r>
            <a:endParaRPr lang="en-US" sz="1500" dirty="0"/>
          </a:p>
        </p:txBody>
      </p:sp>
      <p:sp>
        <p:nvSpPr>
          <p:cNvPr id="16" name="Step detail 3"/>
          <p:cNvSpPr txBox="1"/>
          <p:nvPr/>
        </p:nvSpPr>
        <p:spPr>
          <a:xfrm>
            <a:off x="4846320" y="2651760"/>
            <a:ext cx="1508760" cy="1645920"/>
          </a:xfrm>
          <a:prstGeom prst="rect">
            <a:avLst/>
          </a:prstGeom>
          <a:noFill/>
          <a:ln/>
        </p:spPr>
        <p:txBody>
          <a:bodyPr wrap="square" lIns="0" tIns="0" rIns="0" bIns="0" rtlCol="0" anchor="t"/>
          <a:lstStyle/>
          <a:p>
            <a:pPr marL="0" indent="0">
              <a:buNone/>
            </a:pPr>
            <a:r>
              <a:rPr lang="en-US" sz="1150" dirty="0">
                <a:solidFill>
                  <a:schemeClr val="tx2"/>
                </a:solidFill>
              </a:rPr>
              <a:t>Each slide has speaker notes explaining what the room needs to hear and the one takeaway to land.</a:t>
            </a:r>
            <a:endParaRPr lang="en-US" sz="1150" dirty="0"/>
          </a:p>
        </p:txBody>
      </p:sp>
      <p:sp>
        <p:nvSpPr>
          <p:cNvPr id="17" name="Step card 4"/>
          <p:cNvSpPr/>
          <p:nvPr/>
        </p:nvSpPr>
        <p:spPr>
          <a:xfrm>
            <a:off x="6675120" y="1417320"/>
            <a:ext cx="1828800" cy="3017520"/>
          </a:xfrm>
          <a:prstGeom prst="roundRect">
            <a:avLst>
              <a:gd name="adj" fmla="val 4000"/>
            </a:avLst>
          </a:prstGeom>
          <a:solidFill>
            <a:schemeClr val="bg2"/>
          </a:solidFill>
          <a:ln w="9525">
            <a:solidFill>
              <a:schemeClr val="accent4"/>
            </a:solidFill>
            <a:prstDash val="solid"/>
          </a:ln>
        </p:spPr>
        <p:txBody>
          <a:bodyPr/>
          <a:lstStyle/>
          <a:p>
            <a:endParaRPr lang="en-US"/>
          </a:p>
        </p:txBody>
      </p:sp>
      <p:sp>
        <p:nvSpPr>
          <p:cNvPr id="18" name="Step number 4"/>
          <p:cNvSpPr txBox="1"/>
          <p:nvPr/>
        </p:nvSpPr>
        <p:spPr>
          <a:xfrm>
            <a:off x="6858000" y="1554480"/>
            <a:ext cx="457200" cy="457200"/>
          </a:xfrm>
          <a:prstGeom prst="rect">
            <a:avLst/>
          </a:prstGeom>
          <a:noFill/>
          <a:ln/>
        </p:spPr>
        <p:txBody>
          <a:bodyPr wrap="square" lIns="0" tIns="0" rIns="0" bIns="0" rtlCol="0" anchor="ctr"/>
          <a:lstStyle/>
          <a:p>
            <a:pPr marL="0" indent="0">
              <a:buNone/>
            </a:pPr>
            <a:r>
              <a:rPr lang="en-US" sz="2400" b="1" dirty="0">
                <a:solidFill>
                  <a:schemeClr val="accent1"/>
                </a:solidFill>
              </a:rPr>
              <a:t>4</a:t>
            </a:r>
            <a:endParaRPr lang="en-US" sz="2400" dirty="0"/>
          </a:p>
        </p:txBody>
      </p:sp>
      <p:sp>
        <p:nvSpPr>
          <p:cNvPr id="19" name="Step heading 4"/>
          <p:cNvSpPr txBox="1"/>
          <p:nvPr/>
        </p:nvSpPr>
        <p:spPr>
          <a:xfrm>
            <a:off x="6858000" y="2057400"/>
            <a:ext cx="1508760" cy="548640"/>
          </a:xfrm>
          <a:prstGeom prst="rect">
            <a:avLst/>
          </a:prstGeom>
          <a:noFill/>
          <a:ln/>
        </p:spPr>
        <p:txBody>
          <a:bodyPr wrap="square" lIns="0" tIns="0" rIns="0" bIns="0" rtlCol="0" anchor="t"/>
          <a:lstStyle/>
          <a:p>
            <a:pPr marL="0" indent="0">
              <a:buNone/>
            </a:pPr>
            <a:r>
              <a:rPr lang="en-US" sz="1500" b="1" dirty="0">
                <a:solidFill>
                  <a:schemeClr val="tx1"/>
                </a:solidFill>
              </a:rPr>
              <a:t>End with a decision</a:t>
            </a:r>
            <a:endParaRPr lang="en-US" sz="1500" dirty="0"/>
          </a:p>
        </p:txBody>
      </p:sp>
      <p:sp>
        <p:nvSpPr>
          <p:cNvPr id="20" name="Step detail 4"/>
          <p:cNvSpPr txBox="1"/>
          <p:nvPr/>
        </p:nvSpPr>
        <p:spPr>
          <a:xfrm>
            <a:off x="6858000" y="2651760"/>
            <a:ext cx="1508760" cy="1645920"/>
          </a:xfrm>
          <a:prstGeom prst="rect">
            <a:avLst/>
          </a:prstGeom>
          <a:noFill/>
          <a:ln/>
        </p:spPr>
        <p:txBody>
          <a:bodyPr wrap="square" lIns="0" tIns="0" rIns="0" bIns="0" rtlCol="0" anchor="t"/>
          <a:lstStyle/>
          <a:p>
            <a:pPr marL="0" indent="0">
              <a:buNone/>
            </a:pPr>
            <a:r>
              <a:rPr lang="en-US" sz="1150" dirty="0">
                <a:solidFill>
                  <a:schemeClr val="tx2"/>
                </a:solidFill>
              </a:rPr>
              <a:t>The last slide asks for a specific yes. Do not leave the meeting with a general direction.</a:t>
            </a:r>
            <a:endParaRPr lang="en-US" sz="115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l"/>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1234440" y="411480"/>
            <a:ext cx="7315200" cy="731520"/>
          </a:xfrm>
          <a:prstGeom prst="rect">
            <a:avLst/>
          </a:prstGeom>
          <a:noFill/>
          <a:ln/>
        </p:spPr>
        <p:txBody>
          <a:bodyPr wrap="square" lIns="0" tIns="0" rIns="0" bIns="0" rtlCol="0" anchor="ctr"/>
          <a:lstStyle/>
          <a:p>
            <a:pPr marL="0" indent="0" algn="l">
              <a:buNone/>
            </a:pPr>
            <a:r>
              <a:rPr lang="en-US" sz="2800" b="1" dirty="0">
                <a:solidFill>
                  <a:schemeClr val="tx1"/>
                </a:solidFill>
                <a:latin typeface="+mn-lt"/>
              </a:rPr>
              <a:t>The Business Challenge</a:t>
            </a:r>
            <a:endParaRPr lang="en-US" sz="2800" dirty="0">
              <a:latin typeface="+mn-lt"/>
            </a:endParaRPr>
          </a:p>
        </p:txBody>
      </p:sp>
      <p:sp>
        <p:nvSpPr>
          <p:cNvPr id="3" name="Slide number badge"/>
          <p:cNvSpPr/>
          <p:nvPr/>
        </p:nvSpPr>
        <p:spPr>
          <a:xfrm>
            <a:off x="640080" y="528640"/>
            <a:ext cx="457200" cy="457200"/>
          </a:xfrm>
          <a:prstGeom prst="ellipse">
            <a:avLst/>
          </a:prstGeom>
          <a:solidFill>
            <a:schemeClr val="accent1"/>
          </a:solidFill>
          <a:ln w="12700">
            <a:solidFill>
              <a:schemeClr val="accent1"/>
            </a:solidFill>
            <a:prstDash val="solid"/>
          </a:ln>
          <a:effectLst>
            <a:outerShdw blurRad="50800" dist="38100" dir="2700000" algn="tl" rotWithShape="0">
              <a:prstClr val="black">
                <a:alpha val="40000"/>
              </a:prstClr>
            </a:outerShdw>
          </a:effectLst>
        </p:spPr>
        <p:txBody>
          <a:bodyPr/>
          <a:lstStyle/>
          <a:p>
            <a:endParaRPr lang="en-US"/>
          </a:p>
        </p:txBody>
      </p:sp>
      <p:sp>
        <p:nvSpPr>
          <p:cNvPr id="4" name="Badge number"/>
          <p:cNvSpPr txBox="1"/>
          <p:nvPr/>
        </p:nvSpPr>
        <p:spPr>
          <a:xfrm>
            <a:off x="640080" y="556501"/>
            <a:ext cx="457200" cy="392906"/>
          </a:xfrm>
          <a:prstGeom prst="rect">
            <a:avLst/>
          </a:prstGeom>
          <a:noFill/>
          <a:ln/>
        </p:spPr>
        <p:txBody>
          <a:bodyPr wrap="square" lIns="0" tIns="0" rIns="0" bIns="0" rtlCol="0" anchor="ctr"/>
          <a:lstStyle/>
          <a:p>
            <a:pPr marL="0" indent="0" algn="ctr">
              <a:buNone/>
            </a:pPr>
            <a:r>
              <a:rPr lang="en-US" sz="1600" b="1" dirty="0">
                <a:solidFill>
                  <a:schemeClr val="bg1"/>
                </a:solidFill>
              </a:rPr>
              <a:t>1</a:t>
            </a:r>
            <a:endParaRPr lang="en-US" sz="1600" dirty="0"/>
          </a:p>
        </p:txBody>
      </p:sp>
      <p:sp>
        <p:nvSpPr>
          <p:cNvPr id="5" name="Label What&amp;apos;s broken today"/>
          <p:cNvSpPr txBox="1"/>
          <p:nvPr/>
        </p:nvSpPr>
        <p:spPr>
          <a:xfrm>
            <a:off x="640080" y="1325880"/>
            <a:ext cx="3840480" cy="274320"/>
          </a:xfrm>
          <a:prstGeom prst="rect">
            <a:avLst/>
          </a:prstGeom>
          <a:noFill/>
          <a:ln/>
        </p:spPr>
        <p:txBody>
          <a:bodyPr wrap="square" lIns="0" tIns="0" rIns="0" bIns="0" rtlCol="0" anchor="ctr"/>
          <a:lstStyle/>
          <a:p>
            <a:pPr marL="0" indent="0">
              <a:buNone/>
            </a:pPr>
            <a:r>
              <a:rPr lang="en-US" sz="1000" b="1" kern="0" spc="100" dirty="0">
                <a:solidFill>
                  <a:schemeClr val="accent1"/>
                </a:solidFill>
              </a:rPr>
              <a:t>WHAT'S BROKEN TODAY</a:t>
            </a:r>
            <a:endParaRPr lang="en-US" sz="1000" dirty="0"/>
          </a:p>
        </p:txBody>
      </p:sp>
      <p:sp>
        <p:nvSpPr>
          <p:cNvPr id="6" name="Bullets"/>
          <p:cNvSpPr txBox="1"/>
          <p:nvPr/>
        </p:nvSpPr>
        <p:spPr>
          <a:xfrm>
            <a:off x="640080" y="1645920"/>
            <a:ext cx="3931920" cy="2651760"/>
          </a:xfrm>
          <a:prstGeom prst="rect">
            <a:avLst/>
          </a:prstGeom>
          <a:noFill/>
          <a:ln/>
        </p:spPr>
        <p:txBody>
          <a:bodyPr wrap="square" lIns="0" tIns="0" rIns="0" bIns="0" rtlCol="0" anchor="t"/>
          <a:lstStyle/>
          <a:p>
            <a:pPr marL="152400" indent="-152400">
              <a:spcAft>
                <a:spcPts val="600"/>
              </a:spcAft>
              <a:buSzPct val="100000"/>
              <a:buChar char="•"/>
            </a:pPr>
            <a:r>
              <a:rPr lang="en-US" sz="1300" dirty="0">
                <a:solidFill>
                  <a:schemeClr val="tx1"/>
                </a:solidFill>
              </a:rPr>
              <a:t>[Patients manage X separate logins across our portal, apps, and partner tools]</a:t>
            </a:r>
            <a:endParaRPr lang="en-US" sz="1300" dirty="0"/>
          </a:p>
          <a:p>
            <a:pPr marL="152400" indent="-152400">
              <a:spcAft>
                <a:spcPts val="600"/>
              </a:spcAft>
              <a:buSzPct val="100000"/>
              <a:buChar char="•"/>
            </a:pPr>
            <a:r>
              <a:rPr lang="en-US" sz="1300" dirty="0">
                <a:solidFill>
                  <a:schemeClr val="tx1"/>
                </a:solidFill>
              </a:rPr>
              <a:t>[Y% of services are not reachable through the portal; patients call or give up]</a:t>
            </a:r>
            <a:endParaRPr lang="en-US" sz="1300" dirty="0"/>
          </a:p>
          <a:p>
            <a:pPr marL="152400" indent="-152400">
              <a:spcAft>
                <a:spcPts val="600"/>
              </a:spcAft>
              <a:buSzPct val="100000"/>
              <a:buChar char="•"/>
            </a:pPr>
            <a:r>
              <a:rPr lang="en-US" sz="1300" dirty="0">
                <a:solidFill>
                  <a:schemeClr val="tx1"/>
                </a:solidFill>
              </a:rPr>
              <a:t>[Our top digital task ends in a phone call Z% of the time]</a:t>
            </a:r>
            <a:endParaRPr lang="en-US" sz="1300" dirty="0"/>
          </a:p>
          <a:p>
            <a:pPr marL="152400" indent="-152400">
              <a:spcAft>
                <a:spcPts val="600"/>
              </a:spcAft>
              <a:buSzPct val="100000"/>
              <a:buChar char="•"/>
            </a:pPr>
            <a:r>
              <a:rPr lang="en-US" sz="1300" dirty="0">
                <a:solidFill>
                  <a:schemeClr val="tx1"/>
                </a:solidFill>
              </a:rPr>
              <a:t>[Marketing re-acquires patients we already have, at $X per appointment]</a:t>
            </a:r>
            <a:endParaRPr lang="en-US" sz="1300" dirty="0"/>
          </a:p>
        </p:txBody>
      </p:sp>
      <p:sp>
        <p:nvSpPr>
          <p:cNvPr id="7" name="Priority card"/>
          <p:cNvSpPr/>
          <p:nvPr/>
        </p:nvSpPr>
        <p:spPr>
          <a:xfrm>
            <a:off x="4846320" y="1325880"/>
            <a:ext cx="3657600" cy="3017520"/>
          </a:xfrm>
          <a:prstGeom prst="roundRect">
            <a:avLst>
              <a:gd name="adj" fmla="val 2424"/>
            </a:avLst>
          </a:prstGeom>
          <a:solidFill>
            <a:schemeClr val="bg2"/>
          </a:solidFill>
          <a:ln w="9525">
            <a:solidFill>
              <a:schemeClr val="accent4"/>
            </a:solidFill>
            <a:prstDash val="solid"/>
          </a:ln>
          <a:effectLst>
            <a:outerShdw blurRad="50800" dist="38100" dir="2700000" algn="tl" rotWithShape="0">
              <a:prstClr val="black">
                <a:alpha val="40000"/>
              </a:prstClr>
            </a:outerShdw>
          </a:effectLst>
        </p:spPr>
        <p:txBody>
          <a:bodyPr/>
          <a:lstStyle/>
          <a:p>
            <a:endParaRPr lang="en-US"/>
          </a:p>
        </p:txBody>
      </p:sp>
      <p:sp>
        <p:nvSpPr>
          <p:cNvPr id="8" name="Label Why it matters to our priorities"/>
          <p:cNvSpPr txBox="1"/>
          <p:nvPr/>
        </p:nvSpPr>
        <p:spPr>
          <a:xfrm>
            <a:off x="5074920" y="1463040"/>
            <a:ext cx="3291840" cy="274320"/>
          </a:xfrm>
          <a:prstGeom prst="rect">
            <a:avLst/>
          </a:prstGeom>
          <a:noFill/>
          <a:ln/>
        </p:spPr>
        <p:txBody>
          <a:bodyPr wrap="square" lIns="0" tIns="0" rIns="0" bIns="0" rtlCol="0" anchor="ctr"/>
          <a:lstStyle/>
          <a:p>
            <a:pPr marL="0" indent="0">
              <a:buNone/>
            </a:pPr>
            <a:r>
              <a:rPr lang="en-US" sz="1000" b="1" kern="0" spc="100" dirty="0">
                <a:solidFill>
                  <a:schemeClr val="accent1"/>
                </a:solidFill>
              </a:rPr>
              <a:t>WHY IT MATTERS TO OUR PRIORITIES</a:t>
            </a:r>
            <a:endParaRPr lang="en-US" sz="1000" dirty="0"/>
          </a:p>
        </p:txBody>
      </p:sp>
      <p:sp>
        <p:nvSpPr>
          <p:cNvPr id="9" name="Priority statement"/>
          <p:cNvSpPr txBox="1"/>
          <p:nvPr/>
        </p:nvSpPr>
        <p:spPr>
          <a:xfrm>
            <a:off x="5074920" y="1828800"/>
            <a:ext cx="3246120" cy="822960"/>
          </a:xfrm>
          <a:prstGeom prst="rect">
            <a:avLst/>
          </a:prstGeom>
          <a:noFill/>
          <a:ln/>
        </p:spPr>
        <p:txBody>
          <a:bodyPr wrap="square" lIns="0" tIns="0" rIns="0" bIns="0" rtlCol="0" anchor="t"/>
          <a:lstStyle/>
          <a:p>
            <a:pPr marL="0" indent="0">
              <a:buNone/>
            </a:pPr>
            <a:r>
              <a:rPr lang="en-US" sz="1500" b="1" dirty="0">
                <a:solidFill>
                  <a:schemeClr val="tx1"/>
                </a:solidFill>
              </a:rPr>
              <a:t>[Strategic priority this blocks, e.g. "Grow patient volume 20% by FY27"]</a:t>
            </a:r>
            <a:endParaRPr lang="en-US" sz="1500" dirty="0"/>
          </a:p>
        </p:txBody>
      </p:sp>
      <p:sp>
        <p:nvSpPr>
          <p:cNvPr id="10" name="Prompt"/>
          <p:cNvSpPr txBox="1"/>
          <p:nvPr/>
        </p:nvSpPr>
        <p:spPr>
          <a:xfrm>
            <a:off x="5074920" y="2697480"/>
            <a:ext cx="3246120" cy="1554480"/>
          </a:xfrm>
          <a:prstGeom prst="rect">
            <a:avLst/>
          </a:prstGeom>
          <a:noFill/>
          <a:ln/>
        </p:spPr>
        <p:txBody>
          <a:bodyPr wrap="square" lIns="0" tIns="0" rIns="0" bIns="0" rtlCol="0" anchor="t"/>
          <a:lstStyle/>
          <a:p>
            <a:pPr marL="0" indent="0">
              <a:buNone/>
            </a:pPr>
            <a:r>
              <a:rPr lang="en-US" sz="1200" i="1" dirty="0">
                <a:solidFill>
                  <a:schemeClr val="tx2"/>
                </a:solidFill>
              </a:rPr>
              <a:t>Tie the challenge to a goal leadership already owns: growth, access, retention, cost to serve, or capacity. If it is not on the CEO's list, it will be filed under "nice to have."</a:t>
            </a:r>
            <a:endParaRPr lang="en-US" sz="12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l"/>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1234440" y="411480"/>
            <a:ext cx="7315200" cy="731520"/>
          </a:xfrm>
          <a:prstGeom prst="rect">
            <a:avLst/>
          </a:prstGeom>
          <a:noFill/>
          <a:ln/>
        </p:spPr>
        <p:txBody>
          <a:bodyPr wrap="square" lIns="0" tIns="0" rIns="0" bIns="0" rtlCol="0" anchor="ctr"/>
          <a:lstStyle/>
          <a:p>
            <a:pPr marL="0" indent="0" algn="l">
              <a:buNone/>
            </a:pPr>
            <a:r>
              <a:rPr lang="en-US" sz="2800" b="1" dirty="0">
                <a:solidFill>
                  <a:schemeClr val="tx1"/>
                </a:solidFill>
              </a:rPr>
              <a:t>The Cost of Inaction</a:t>
            </a:r>
            <a:endParaRPr lang="en-US" sz="2800" dirty="0"/>
          </a:p>
        </p:txBody>
      </p:sp>
      <p:sp>
        <p:nvSpPr>
          <p:cNvPr id="3" name="Slide number badge"/>
          <p:cNvSpPr/>
          <p:nvPr/>
        </p:nvSpPr>
        <p:spPr>
          <a:xfrm>
            <a:off x="640080" y="521496"/>
            <a:ext cx="457200" cy="457200"/>
          </a:xfrm>
          <a:prstGeom prst="ellipse">
            <a:avLst/>
          </a:prstGeom>
          <a:solidFill>
            <a:schemeClr val="accent1"/>
          </a:solidFill>
          <a:ln w="12700">
            <a:solidFill>
              <a:schemeClr val="accent1"/>
            </a:solidFill>
            <a:prstDash val="solid"/>
          </a:ln>
          <a:effectLst>
            <a:outerShdw blurRad="50800" dist="38100" dir="2700000" algn="tl" rotWithShape="0">
              <a:prstClr val="black">
                <a:alpha val="40000"/>
              </a:prstClr>
            </a:outerShdw>
          </a:effectLst>
        </p:spPr>
        <p:txBody>
          <a:bodyPr/>
          <a:lstStyle/>
          <a:p>
            <a:endParaRPr lang="en-US"/>
          </a:p>
        </p:txBody>
      </p:sp>
      <p:sp>
        <p:nvSpPr>
          <p:cNvPr id="4" name="Badge number"/>
          <p:cNvSpPr txBox="1"/>
          <p:nvPr/>
        </p:nvSpPr>
        <p:spPr>
          <a:xfrm>
            <a:off x="640080" y="521496"/>
            <a:ext cx="457200" cy="457200"/>
          </a:xfrm>
          <a:prstGeom prst="rect">
            <a:avLst/>
          </a:prstGeom>
          <a:noFill/>
          <a:ln/>
        </p:spPr>
        <p:txBody>
          <a:bodyPr wrap="square" lIns="0" tIns="0" rIns="0" bIns="0" rtlCol="0" anchor="ctr"/>
          <a:lstStyle/>
          <a:p>
            <a:pPr marL="0" indent="0" algn="ctr">
              <a:buNone/>
            </a:pPr>
            <a:r>
              <a:rPr lang="en-US" sz="1600" b="1" dirty="0">
                <a:solidFill>
                  <a:schemeClr val="bg1"/>
                </a:solidFill>
              </a:rPr>
              <a:t>2</a:t>
            </a:r>
            <a:endParaRPr lang="en-US" sz="1600" dirty="0"/>
          </a:p>
        </p:txBody>
      </p:sp>
      <p:sp>
        <p:nvSpPr>
          <p:cNvPr id="5" name="Stat card 1"/>
          <p:cNvSpPr/>
          <p:nvPr/>
        </p:nvSpPr>
        <p:spPr>
          <a:xfrm>
            <a:off x="640080" y="1371600"/>
            <a:ext cx="2468880" cy="2331720"/>
          </a:xfrm>
          <a:prstGeom prst="roundRect">
            <a:avLst>
              <a:gd name="adj" fmla="val 3137"/>
            </a:avLst>
          </a:prstGeom>
          <a:solidFill>
            <a:schemeClr val="bg2"/>
          </a:solidFill>
          <a:ln w="9525">
            <a:solidFill>
              <a:schemeClr val="accent4"/>
            </a:solidFill>
            <a:prstDash val="solid"/>
          </a:ln>
          <a:effectLst>
            <a:outerShdw blurRad="50800" dist="38100" dir="2700000" algn="tl" rotWithShape="0">
              <a:prstClr val="black">
                <a:alpha val="40000"/>
              </a:prstClr>
            </a:outerShdw>
          </a:effectLst>
        </p:spPr>
        <p:txBody>
          <a:bodyPr/>
          <a:lstStyle/>
          <a:p>
            <a:endParaRPr lang="en-US"/>
          </a:p>
        </p:txBody>
      </p:sp>
      <p:sp>
        <p:nvSpPr>
          <p:cNvPr id="6" name="Stat number 1"/>
          <p:cNvSpPr txBox="1"/>
          <p:nvPr/>
        </p:nvSpPr>
        <p:spPr>
          <a:xfrm>
            <a:off x="822960" y="1508760"/>
            <a:ext cx="2103120" cy="822960"/>
          </a:xfrm>
          <a:prstGeom prst="rect">
            <a:avLst/>
          </a:prstGeom>
          <a:noFill/>
          <a:ln/>
        </p:spPr>
        <p:txBody>
          <a:bodyPr wrap="square" lIns="0" tIns="0" rIns="0" bIns="0" rtlCol="0" anchor="ctr"/>
          <a:lstStyle/>
          <a:p>
            <a:pPr marL="0" indent="0">
              <a:buNone/>
            </a:pPr>
            <a:r>
              <a:rPr lang="en-US" sz="3600" b="1">
                <a:solidFill>
                  <a:schemeClr val="accent1"/>
                </a:solidFill>
              </a:rPr>
              <a:t>89%</a:t>
            </a:r>
            <a:endParaRPr lang="en-US"/>
          </a:p>
        </p:txBody>
      </p:sp>
      <p:sp>
        <p:nvSpPr>
          <p:cNvPr id="7" name="Stat label 1"/>
          <p:cNvSpPr txBox="1"/>
          <p:nvPr/>
        </p:nvSpPr>
        <p:spPr>
          <a:xfrm>
            <a:off x="822960" y="2377440"/>
            <a:ext cx="2103120" cy="731520"/>
          </a:xfrm>
          <a:prstGeom prst="rect">
            <a:avLst/>
          </a:prstGeom>
          <a:noFill/>
          <a:ln/>
        </p:spPr>
        <p:txBody>
          <a:bodyPr wrap="square" lIns="0" tIns="0" rIns="0" bIns="0" rtlCol="0" anchor="t"/>
          <a:lstStyle/>
          <a:p>
            <a:r>
              <a:rPr lang="en-US" sz="1250">
                <a:ea typeface="Calibri"/>
                <a:cs typeface="Calibri"/>
              </a:rPr>
              <a:t>Of patients cite ease of navigation as the number one reason they switch providers</a:t>
            </a:r>
            <a:endParaRPr lang="en-US" sz="1250" dirty="0">
              <a:ea typeface="Calibri"/>
              <a:cs typeface="Calibri"/>
            </a:endParaRPr>
          </a:p>
        </p:txBody>
      </p:sp>
      <p:sp>
        <p:nvSpPr>
          <p:cNvPr id="8" name="Stat source 1"/>
          <p:cNvSpPr txBox="1"/>
          <p:nvPr/>
        </p:nvSpPr>
        <p:spPr>
          <a:xfrm>
            <a:off x="822960" y="3200400"/>
            <a:ext cx="2103120" cy="411480"/>
          </a:xfrm>
          <a:prstGeom prst="rect">
            <a:avLst/>
          </a:prstGeom>
          <a:noFill/>
          <a:ln/>
        </p:spPr>
        <p:txBody>
          <a:bodyPr wrap="square" lIns="0" tIns="0" rIns="0" bIns="0" rtlCol="0" anchor="t"/>
          <a:lstStyle/>
          <a:p>
            <a:r>
              <a:rPr lang="en-US" sz="950" i="1">
                <a:solidFill>
                  <a:schemeClr val="accent3"/>
                </a:solidFill>
              </a:rPr>
              <a:t>Source: Accenture</a:t>
            </a:r>
            <a:endParaRPr lang="en-US" sz="950" i="1">
              <a:solidFill>
                <a:schemeClr val="accent3"/>
              </a:solidFill>
              <a:ea typeface="Calibri"/>
              <a:cs typeface="Calibri"/>
            </a:endParaRPr>
          </a:p>
        </p:txBody>
      </p:sp>
      <p:sp>
        <p:nvSpPr>
          <p:cNvPr id="9" name="Stat card 2"/>
          <p:cNvSpPr/>
          <p:nvPr/>
        </p:nvSpPr>
        <p:spPr>
          <a:xfrm>
            <a:off x="3337560" y="1371600"/>
            <a:ext cx="2468880" cy="2331720"/>
          </a:xfrm>
          <a:prstGeom prst="roundRect">
            <a:avLst>
              <a:gd name="adj" fmla="val 3137"/>
            </a:avLst>
          </a:prstGeom>
          <a:solidFill>
            <a:schemeClr val="bg2"/>
          </a:solidFill>
          <a:ln w="9525">
            <a:solidFill>
              <a:schemeClr val="accent4"/>
            </a:solidFill>
            <a:prstDash val="solid"/>
          </a:ln>
          <a:effectLst>
            <a:outerShdw blurRad="50800" dist="38100" dir="2700000" algn="tl" rotWithShape="0">
              <a:prstClr val="black">
                <a:alpha val="40000"/>
              </a:prstClr>
            </a:outerShdw>
          </a:effectLst>
        </p:spPr>
        <p:txBody>
          <a:bodyPr/>
          <a:lstStyle/>
          <a:p>
            <a:endParaRPr lang="en-US"/>
          </a:p>
        </p:txBody>
      </p:sp>
      <p:sp>
        <p:nvSpPr>
          <p:cNvPr id="10" name="Stat number 2"/>
          <p:cNvSpPr txBox="1"/>
          <p:nvPr/>
        </p:nvSpPr>
        <p:spPr>
          <a:xfrm>
            <a:off x="3520440" y="1508760"/>
            <a:ext cx="2103120" cy="822960"/>
          </a:xfrm>
          <a:prstGeom prst="rect">
            <a:avLst/>
          </a:prstGeom>
          <a:noFill/>
          <a:ln/>
        </p:spPr>
        <p:txBody>
          <a:bodyPr wrap="square" lIns="0" tIns="0" rIns="0" bIns="0" rtlCol="0" anchor="ctr"/>
          <a:lstStyle/>
          <a:p>
            <a:r>
              <a:rPr lang="en-US" sz="3600" b="1">
                <a:solidFill>
                  <a:schemeClr val="accent1"/>
                </a:solidFill>
              </a:rPr>
              <a:t>$1,000</a:t>
            </a:r>
            <a:endParaRPr lang="en-US" sz="3600">
              <a:solidFill>
                <a:srgbClr val="000000"/>
              </a:solidFill>
            </a:endParaRPr>
          </a:p>
        </p:txBody>
      </p:sp>
      <p:sp>
        <p:nvSpPr>
          <p:cNvPr id="11" name="Stat label 2"/>
          <p:cNvSpPr txBox="1"/>
          <p:nvPr/>
        </p:nvSpPr>
        <p:spPr>
          <a:xfrm>
            <a:off x="3520440" y="2377440"/>
            <a:ext cx="2103120" cy="731520"/>
          </a:xfrm>
          <a:prstGeom prst="rect">
            <a:avLst/>
          </a:prstGeom>
          <a:noFill/>
          <a:ln/>
        </p:spPr>
        <p:txBody>
          <a:bodyPr wrap="square" lIns="0" tIns="0" rIns="0" bIns="0" rtlCol="0" anchor="t"/>
          <a:lstStyle/>
          <a:p>
            <a:r>
              <a:rPr lang="en-US" sz="1300"/>
              <a:t>Annual revenue lost when losing just one commercial patient</a:t>
            </a:r>
            <a:endParaRPr lang="en-US" sz="1300">
              <a:solidFill>
                <a:srgbClr val="000000"/>
              </a:solidFill>
              <a:ea typeface="Calibri"/>
              <a:cs typeface="Calibri"/>
            </a:endParaRPr>
          </a:p>
          <a:p>
            <a:pPr marL="0" indent="0">
              <a:buNone/>
            </a:pPr>
            <a:endParaRPr lang="en-US" sz="1250" dirty="0">
              <a:ea typeface="Calibri"/>
              <a:cs typeface="Calibri"/>
            </a:endParaRPr>
          </a:p>
        </p:txBody>
      </p:sp>
      <p:sp>
        <p:nvSpPr>
          <p:cNvPr id="12" name="Stat source 2"/>
          <p:cNvSpPr txBox="1"/>
          <p:nvPr/>
        </p:nvSpPr>
        <p:spPr>
          <a:xfrm>
            <a:off x="3520440" y="3200400"/>
            <a:ext cx="2103120" cy="411480"/>
          </a:xfrm>
          <a:prstGeom prst="rect">
            <a:avLst/>
          </a:prstGeom>
          <a:noFill/>
          <a:ln/>
        </p:spPr>
        <p:txBody>
          <a:bodyPr wrap="square" lIns="0" tIns="0" rIns="0" bIns="0" rtlCol="0" anchor="t"/>
          <a:lstStyle/>
          <a:p>
            <a:r>
              <a:rPr lang="en-US" sz="1000" i="1" dirty="0">
                <a:solidFill>
                  <a:schemeClr val="accent3"/>
                </a:solidFill>
              </a:rPr>
              <a:t>Source: </a:t>
            </a:r>
            <a:r>
              <a:rPr lang="en-US" sz="1000" i="1" dirty="0" err="1">
                <a:solidFill>
                  <a:schemeClr val="accent3"/>
                </a:solidFill>
              </a:rPr>
              <a:t>RevSpring</a:t>
            </a:r>
            <a:endParaRPr lang="en-US" sz="1000" dirty="0" err="1">
              <a:solidFill>
                <a:schemeClr val="accent3"/>
              </a:solidFill>
            </a:endParaRPr>
          </a:p>
          <a:p>
            <a:pPr marL="0" indent="0">
              <a:buNone/>
            </a:pPr>
            <a:endParaRPr lang="en-US" sz="950" i="1" dirty="0">
              <a:solidFill>
                <a:schemeClr val="accent3"/>
              </a:solidFill>
              <a:ea typeface="Calibri"/>
              <a:cs typeface="Calibri"/>
            </a:endParaRPr>
          </a:p>
        </p:txBody>
      </p:sp>
      <p:sp>
        <p:nvSpPr>
          <p:cNvPr id="13" name="Stat card 3"/>
          <p:cNvSpPr/>
          <p:nvPr/>
        </p:nvSpPr>
        <p:spPr>
          <a:xfrm>
            <a:off x="6035040" y="1371600"/>
            <a:ext cx="2468880" cy="2331720"/>
          </a:xfrm>
          <a:prstGeom prst="roundRect">
            <a:avLst>
              <a:gd name="adj" fmla="val 3137"/>
            </a:avLst>
          </a:prstGeom>
          <a:solidFill>
            <a:schemeClr val="bg2"/>
          </a:solidFill>
          <a:ln w="9525">
            <a:solidFill>
              <a:schemeClr val="accent4"/>
            </a:solidFill>
            <a:prstDash val="solid"/>
          </a:ln>
          <a:effectLst>
            <a:outerShdw blurRad="50800" dist="38100" dir="2700000" algn="tl" rotWithShape="0">
              <a:prstClr val="black">
                <a:alpha val="40000"/>
              </a:prstClr>
            </a:outerShdw>
          </a:effectLst>
        </p:spPr>
        <p:txBody>
          <a:bodyPr/>
          <a:lstStyle/>
          <a:p>
            <a:endParaRPr lang="en-US"/>
          </a:p>
        </p:txBody>
      </p:sp>
      <p:sp>
        <p:nvSpPr>
          <p:cNvPr id="14" name="Stat number 3"/>
          <p:cNvSpPr txBox="1"/>
          <p:nvPr/>
        </p:nvSpPr>
        <p:spPr>
          <a:xfrm>
            <a:off x="6217920" y="1508760"/>
            <a:ext cx="2103120" cy="822960"/>
          </a:xfrm>
          <a:prstGeom prst="rect">
            <a:avLst/>
          </a:prstGeom>
          <a:noFill/>
          <a:ln/>
        </p:spPr>
        <p:txBody>
          <a:bodyPr wrap="square" lIns="0" tIns="0" rIns="0" bIns="0" rtlCol="0" anchor="ctr"/>
          <a:lstStyle/>
          <a:p>
            <a:pPr marL="0" indent="0">
              <a:buNone/>
            </a:pPr>
            <a:r>
              <a:rPr lang="en-US" sz="3600" b="1">
                <a:solidFill>
                  <a:schemeClr val="accent1"/>
                </a:solidFill>
              </a:rPr>
              <a:t>$100-$175</a:t>
            </a:r>
            <a:endParaRPr lang="en-US">
              <a:solidFill>
                <a:schemeClr val="accent1"/>
              </a:solidFill>
            </a:endParaRPr>
          </a:p>
        </p:txBody>
      </p:sp>
      <p:sp>
        <p:nvSpPr>
          <p:cNvPr id="15" name="Stat label 3"/>
          <p:cNvSpPr txBox="1"/>
          <p:nvPr/>
        </p:nvSpPr>
        <p:spPr>
          <a:xfrm>
            <a:off x="6217920" y="2377440"/>
            <a:ext cx="2103120" cy="731520"/>
          </a:xfrm>
          <a:prstGeom prst="rect">
            <a:avLst/>
          </a:prstGeom>
          <a:noFill/>
          <a:ln/>
        </p:spPr>
        <p:txBody>
          <a:bodyPr wrap="square" lIns="0" tIns="0" rIns="0" bIns="0" rtlCol="0" anchor="t"/>
          <a:lstStyle/>
          <a:p>
            <a:pPr marL="0" indent="0">
              <a:buNone/>
            </a:pPr>
            <a:r>
              <a:rPr lang="en-US" sz="1250" dirty="0">
                <a:solidFill>
                  <a:schemeClr val="tx1"/>
                </a:solidFill>
              </a:rPr>
              <a:t>Cost to re-acquire a patient we already had</a:t>
            </a:r>
            <a:endParaRPr lang="en-US" sz="1250" dirty="0"/>
          </a:p>
        </p:txBody>
      </p:sp>
      <p:sp>
        <p:nvSpPr>
          <p:cNvPr id="16" name="Stat source 3"/>
          <p:cNvSpPr txBox="1"/>
          <p:nvPr/>
        </p:nvSpPr>
        <p:spPr>
          <a:xfrm>
            <a:off x="6217920" y="3200400"/>
            <a:ext cx="2103120" cy="411480"/>
          </a:xfrm>
          <a:prstGeom prst="rect">
            <a:avLst/>
          </a:prstGeom>
          <a:noFill/>
          <a:ln/>
        </p:spPr>
        <p:txBody>
          <a:bodyPr wrap="square" lIns="0" tIns="0" rIns="0" bIns="0" rtlCol="0" anchor="t"/>
          <a:lstStyle/>
          <a:p>
            <a:r>
              <a:rPr lang="en-US" sz="950" i="1">
                <a:solidFill>
                  <a:schemeClr val="accent3"/>
                </a:solidFill>
              </a:rPr>
              <a:t>Source: Patient Prism</a:t>
            </a:r>
            <a:endParaRPr lang="en-US" sz="950">
              <a:solidFill>
                <a:schemeClr val="accent3"/>
              </a:solidFill>
            </a:endParaRPr>
          </a:p>
        </p:txBody>
      </p:sp>
      <p:sp>
        <p:nvSpPr>
          <p:cNvPr id="17" name="Delay statement"/>
          <p:cNvSpPr txBox="1"/>
          <p:nvPr/>
        </p:nvSpPr>
        <p:spPr>
          <a:xfrm>
            <a:off x="640080" y="3931920"/>
            <a:ext cx="7863840" cy="685800"/>
          </a:xfrm>
          <a:prstGeom prst="rect">
            <a:avLst/>
          </a:prstGeom>
          <a:noFill/>
          <a:ln/>
        </p:spPr>
        <p:txBody>
          <a:bodyPr wrap="square" lIns="0" tIns="0" rIns="0" bIns="0" rtlCol="0" anchor="t"/>
          <a:lstStyle/>
          <a:p>
            <a:pPr marL="0" indent="0">
              <a:buNone/>
            </a:pPr>
            <a:r>
              <a:rPr lang="en-US" sz="1300" b="1" dirty="0">
                <a:solidFill>
                  <a:schemeClr val="tx1"/>
                </a:solidFill>
              </a:rPr>
              <a:t>Every quarter we wait: </a:t>
            </a:r>
            <a:r>
              <a:rPr lang="en-US" sz="1300" dirty="0">
                <a:solidFill>
                  <a:schemeClr val="tx2"/>
                </a:solidFill>
              </a:rPr>
              <a:t>[one more point solution, one more login, X more patients who give up on us, and a competitor with easier access who gets to keep them]</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l"/>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1234440" y="411480"/>
            <a:ext cx="7315200" cy="731520"/>
          </a:xfrm>
          <a:prstGeom prst="rect">
            <a:avLst/>
          </a:prstGeom>
          <a:noFill/>
          <a:ln/>
        </p:spPr>
        <p:txBody>
          <a:bodyPr wrap="square" lIns="0" tIns="0" rIns="0" bIns="0" rtlCol="0" anchor="ctr"/>
          <a:lstStyle/>
          <a:p>
            <a:pPr marL="0" indent="0" algn="l">
              <a:buNone/>
            </a:pPr>
            <a:r>
              <a:rPr lang="en-US" sz="2800" b="1" dirty="0">
                <a:solidFill>
                  <a:schemeClr val="tx1"/>
                </a:solidFill>
              </a:rPr>
              <a:t>The Opportunity</a:t>
            </a:r>
            <a:endParaRPr lang="en-US" sz="2800" dirty="0"/>
          </a:p>
        </p:txBody>
      </p:sp>
      <p:sp>
        <p:nvSpPr>
          <p:cNvPr id="3" name="Slide number badge"/>
          <p:cNvSpPr/>
          <p:nvPr/>
        </p:nvSpPr>
        <p:spPr>
          <a:xfrm>
            <a:off x="640080" y="528640"/>
            <a:ext cx="457200" cy="457200"/>
          </a:xfrm>
          <a:prstGeom prst="ellipse">
            <a:avLst/>
          </a:prstGeom>
          <a:solidFill>
            <a:schemeClr val="accent1"/>
          </a:solidFill>
          <a:ln w="12700">
            <a:solidFill>
              <a:schemeClr val="accent1"/>
            </a:solidFill>
            <a:prstDash val="solid"/>
          </a:ln>
          <a:effectLst>
            <a:outerShdw blurRad="50800" dist="38100" dir="2700000" algn="tl" rotWithShape="0">
              <a:prstClr val="black">
                <a:alpha val="40000"/>
              </a:prstClr>
            </a:outerShdw>
          </a:effectLst>
        </p:spPr>
        <p:txBody>
          <a:bodyPr/>
          <a:lstStyle/>
          <a:p>
            <a:endParaRPr lang="en-US"/>
          </a:p>
        </p:txBody>
      </p:sp>
      <p:sp>
        <p:nvSpPr>
          <p:cNvPr id="4" name="Badge number"/>
          <p:cNvSpPr txBox="1"/>
          <p:nvPr/>
        </p:nvSpPr>
        <p:spPr>
          <a:xfrm>
            <a:off x="640080" y="528640"/>
            <a:ext cx="457200" cy="457200"/>
          </a:xfrm>
          <a:prstGeom prst="rect">
            <a:avLst/>
          </a:prstGeom>
          <a:noFill/>
          <a:ln/>
        </p:spPr>
        <p:txBody>
          <a:bodyPr wrap="square" lIns="0" tIns="0" rIns="0" bIns="0" rtlCol="0" anchor="ctr"/>
          <a:lstStyle/>
          <a:p>
            <a:pPr marL="0" indent="0" algn="ctr">
              <a:buNone/>
            </a:pPr>
            <a:r>
              <a:rPr lang="en-US" sz="1600" b="1" dirty="0">
                <a:solidFill>
                  <a:schemeClr val="bg1"/>
                </a:solidFill>
              </a:rPr>
              <a:t>3</a:t>
            </a:r>
            <a:endParaRPr lang="en-US" sz="1600" dirty="0"/>
          </a:p>
        </p:txBody>
      </p:sp>
      <p:sp>
        <p:nvSpPr>
          <p:cNvPr id="5" name="Today card"/>
          <p:cNvSpPr/>
          <p:nvPr/>
        </p:nvSpPr>
        <p:spPr>
          <a:xfrm>
            <a:off x="640080" y="1325880"/>
            <a:ext cx="3749040" cy="2240280"/>
          </a:xfrm>
          <a:prstGeom prst="roundRect">
            <a:avLst>
              <a:gd name="adj" fmla="val 3265"/>
            </a:avLst>
          </a:prstGeom>
          <a:solidFill>
            <a:schemeClr val="bg2"/>
          </a:solidFill>
          <a:ln w="9525">
            <a:solidFill>
              <a:schemeClr val="accent4"/>
            </a:solidFill>
            <a:prstDash val="solid"/>
          </a:ln>
          <a:effectLst>
            <a:outerShdw blurRad="50800" dist="38100" dir="2700000" algn="tl" rotWithShape="0">
              <a:prstClr val="black">
                <a:alpha val="40000"/>
              </a:prstClr>
            </a:outerShdw>
          </a:effectLst>
        </p:spPr>
        <p:txBody>
          <a:bodyPr/>
          <a:lstStyle/>
          <a:p>
            <a:endParaRPr lang="en-US"/>
          </a:p>
        </p:txBody>
      </p:sp>
      <p:sp>
        <p:nvSpPr>
          <p:cNvPr id="6" name="Label Today"/>
          <p:cNvSpPr txBox="1"/>
          <p:nvPr/>
        </p:nvSpPr>
        <p:spPr>
          <a:xfrm>
            <a:off x="868680" y="1463040"/>
            <a:ext cx="3291840" cy="274320"/>
          </a:xfrm>
          <a:prstGeom prst="rect">
            <a:avLst/>
          </a:prstGeom>
          <a:noFill/>
          <a:ln/>
        </p:spPr>
        <p:txBody>
          <a:bodyPr wrap="square" lIns="0" tIns="0" rIns="0" bIns="0" rtlCol="0" anchor="ctr"/>
          <a:lstStyle/>
          <a:p>
            <a:pPr marL="0" indent="0">
              <a:buNone/>
            </a:pPr>
            <a:r>
              <a:rPr lang="en-US" sz="1000" b="1" kern="0" spc="100" dirty="0">
                <a:solidFill>
                  <a:schemeClr val="accent1"/>
                </a:solidFill>
              </a:rPr>
              <a:t>TODAY</a:t>
            </a:r>
            <a:endParaRPr lang="en-US" sz="1000" dirty="0"/>
          </a:p>
        </p:txBody>
      </p:sp>
      <p:sp>
        <p:nvSpPr>
          <p:cNvPr id="7" name="Bullets"/>
          <p:cNvSpPr txBox="1"/>
          <p:nvPr/>
        </p:nvSpPr>
        <p:spPr>
          <a:xfrm>
            <a:off x="868680" y="1783080"/>
            <a:ext cx="3337560" cy="1737360"/>
          </a:xfrm>
          <a:prstGeom prst="rect">
            <a:avLst/>
          </a:prstGeom>
          <a:noFill/>
          <a:ln/>
        </p:spPr>
        <p:txBody>
          <a:bodyPr wrap="square" lIns="0" tIns="0" rIns="0" bIns="0" rtlCol="0" anchor="t"/>
          <a:lstStyle/>
          <a:p>
            <a:pPr marL="152400" indent="-152400">
              <a:spcAft>
                <a:spcPts val="600"/>
              </a:spcAft>
              <a:buSzPct val="100000"/>
              <a:buChar char="•"/>
            </a:pPr>
            <a:r>
              <a:rPr lang="en-US" sz="1250"/>
              <a:t>Multiple logins, multiple apps</a:t>
            </a:r>
          </a:p>
          <a:p>
            <a:pPr marL="152400" indent="-152400">
              <a:spcAft>
                <a:spcPts val="600"/>
              </a:spcAft>
              <a:buSzPct val="100000"/>
              <a:buChar char="•"/>
            </a:pPr>
            <a:r>
              <a:rPr lang="en-US" sz="1250"/>
              <a:t>Portal covers a fraction of services</a:t>
            </a:r>
            <a:endParaRPr lang="en-US" sz="1250">
              <a:ea typeface="Calibri"/>
              <a:cs typeface="Calibri"/>
            </a:endParaRPr>
          </a:p>
          <a:p>
            <a:pPr marL="152400" indent="-152400">
              <a:spcAft>
                <a:spcPts val="600"/>
              </a:spcAft>
              <a:buSzPct val="100000"/>
              <a:buChar char="•"/>
            </a:pPr>
            <a:r>
              <a:rPr lang="en-US" sz="1250"/>
              <a:t>Scheduling ends in a call</a:t>
            </a:r>
            <a:endParaRPr lang="en-US" sz="1250">
              <a:ea typeface="Calibri"/>
              <a:cs typeface="Calibri"/>
            </a:endParaRPr>
          </a:p>
          <a:p>
            <a:pPr marL="152400" indent="-152400">
              <a:spcAft>
                <a:spcPts val="600"/>
              </a:spcAft>
              <a:buSzPct val="100000"/>
              <a:buChar char="•"/>
            </a:pPr>
            <a:r>
              <a:rPr lang="en-US" sz="1250"/>
              <a:t>Outreach is uncoordinated and generic</a:t>
            </a:r>
            <a:endParaRPr lang="en-US" sz="1250">
              <a:ea typeface="Calibri"/>
              <a:cs typeface="Calibri"/>
            </a:endParaRPr>
          </a:p>
        </p:txBody>
      </p:sp>
      <p:sp>
        <p:nvSpPr>
          <p:cNvPr id="8" name="Arrow"/>
          <p:cNvSpPr/>
          <p:nvPr/>
        </p:nvSpPr>
        <p:spPr>
          <a:xfrm>
            <a:off x="4434840" y="2240280"/>
            <a:ext cx="411480" cy="411480"/>
          </a:xfrm>
          <a:prstGeom prst="rightArrow">
            <a:avLst/>
          </a:prstGeom>
          <a:solidFill>
            <a:schemeClr val="accent1"/>
          </a:solidFill>
          <a:ln w="12700">
            <a:solidFill>
              <a:schemeClr val="accent1"/>
            </a:solidFill>
            <a:prstDash val="solid"/>
          </a:ln>
          <a:effectLst>
            <a:outerShdw blurRad="50800" dist="38100" dir="2700000" algn="tl" rotWithShape="0">
              <a:prstClr val="black">
                <a:alpha val="40000"/>
              </a:prstClr>
            </a:outerShdw>
          </a:effectLst>
        </p:spPr>
        <p:txBody>
          <a:bodyPr/>
          <a:lstStyle/>
          <a:p>
            <a:endParaRPr lang="en-US"/>
          </a:p>
        </p:txBody>
      </p:sp>
      <p:sp>
        <p:nvSpPr>
          <p:cNvPr id="9" name="Future card"/>
          <p:cNvSpPr/>
          <p:nvPr/>
        </p:nvSpPr>
        <p:spPr>
          <a:xfrm>
            <a:off x="4892040" y="1325880"/>
            <a:ext cx="3611880" cy="2240280"/>
          </a:xfrm>
          <a:prstGeom prst="roundRect">
            <a:avLst>
              <a:gd name="adj" fmla="val 3265"/>
            </a:avLst>
          </a:prstGeom>
          <a:solidFill>
            <a:schemeClr val="accent2"/>
          </a:solidFill>
          <a:ln w="12700">
            <a:solidFill>
              <a:schemeClr val="accent2"/>
            </a:solidFill>
            <a:prstDash val="solid"/>
          </a:ln>
          <a:effectLst>
            <a:outerShdw blurRad="50800" dist="38100" dir="2700000" algn="tl" rotWithShape="0">
              <a:prstClr val="black">
                <a:alpha val="40000"/>
              </a:prstClr>
            </a:outerShdw>
          </a:effectLst>
        </p:spPr>
        <p:txBody>
          <a:bodyPr/>
          <a:lstStyle/>
          <a:p>
            <a:endParaRPr lang="en-US"/>
          </a:p>
        </p:txBody>
      </p:sp>
      <p:sp>
        <p:nvSpPr>
          <p:cNvPr id="10" name="Label Future"/>
          <p:cNvSpPr txBox="1"/>
          <p:nvPr/>
        </p:nvSpPr>
        <p:spPr>
          <a:xfrm>
            <a:off x="5120640" y="1463040"/>
            <a:ext cx="3200400" cy="274320"/>
          </a:xfrm>
          <a:prstGeom prst="rect">
            <a:avLst/>
          </a:prstGeom>
          <a:noFill/>
          <a:ln/>
        </p:spPr>
        <p:txBody>
          <a:bodyPr wrap="square" lIns="0" tIns="0" rIns="0" bIns="0" rtlCol="0" anchor="ctr"/>
          <a:lstStyle/>
          <a:p>
            <a:pPr marL="0" indent="0">
              <a:buNone/>
            </a:pPr>
            <a:r>
              <a:rPr lang="en-US" sz="1000" b="1" kern="0" spc="100" dirty="0">
                <a:solidFill>
                  <a:schemeClr val="accent6"/>
                </a:solidFill>
              </a:rPr>
              <a:t>FUTURE</a:t>
            </a:r>
            <a:endParaRPr lang="en-US" sz="1000" dirty="0"/>
          </a:p>
        </p:txBody>
      </p:sp>
      <p:sp>
        <p:nvSpPr>
          <p:cNvPr id="11" name="Future bullets"/>
          <p:cNvSpPr txBox="1"/>
          <p:nvPr/>
        </p:nvSpPr>
        <p:spPr>
          <a:xfrm>
            <a:off x="5120640" y="1783080"/>
            <a:ext cx="3200400" cy="1737360"/>
          </a:xfrm>
          <a:prstGeom prst="rect">
            <a:avLst/>
          </a:prstGeom>
          <a:noFill/>
          <a:ln/>
        </p:spPr>
        <p:txBody>
          <a:bodyPr wrap="square" lIns="0" tIns="0" rIns="0" bIns="0" rtlCol="0" anchor="t"/>
          <a:lstStyle/>
          <a:p>
            <a:pPr marL="152400" indent="-152400">
              <a:spcAft>
                <a:spcPts val="600"/>
              </a:spcAft>
              <a:buSzPct val="100000"/>
              <a:buChar char="•"/>
            </a:pPr>
            <a:r>
              <a:rPr lang="en-US" sz="1250" dirty="0">
                <a:solidFill>
                  <a:schemeClr val="bg1"/>
                </a:solidFill>
              </a:rPr>
              <a:t>One account, one login, our brand</a:t>
            </a:r>
            <a:endParaRPr lang="en-US" sz="1250" dirty="0"/>
          </a:p>
          <a:p>
            <a:pPr marL="152400" indent="-152400">
              <a:spcAft>
                <a:spcPts val="600"/>
              </a:spcAft>
              <a:buSzPct val="100000"/>
              <a:buChar char="•"/>
            </a:pPr>
            <a:r>
              <a:rPr lang="en-US" sz="1250" dirty="0">
                <a:solidFill>
                  <a:schemeClr val="bg1"/>
                </a:solidFill>
              </a:rPr>
              <a:t>Every service reachable from one place regardless of vendor</a:t>
            </a:r>
            <a:endParaRPr lang="en-US" sz="1250" dirty="0"/>
          </a:p>
          <a:p>
            <a:pPr marL="152400" indent="-152400">
              <a:spcAft>
                <a:spcPts val="600"/>
              </a:spcAft>
              <a:buSzPct val="100000"/>
              <a:buChar char="•"/>
            </a:pPr>
            <a:r>
              <a:rPr lang="en-US" sz="1250" dirty="0">
                <a:solidFill>
                  <a:schemeClr val="bg1"/>
                </a:solidFill>
              </a:rPr>
              <a:t>Book, pay, and get reminded in minutes</a:t>
            </a:r>
            <a:endParaRPr lang="en-US" sz="1250" dirty="0"/>
          </a:p>
          <a:p>
            <a:pPr marL="152400" indent="-152400">
              <a:spcAft>
                <a:spcPts val="600"/>
              </a:spcAft>
              <a:buSzPct val="100000"/>
              <a:buChar char="•"/>
            </a:pPr>
            <a:r>
              <a:rPr lang="en-US" sz="1250" dirty="0">
                <a:solidFill>
                  <a:schemeClr val="bg1"/>
                </a:solidFill>
              </a:rPr>
              <a:t>Personalized outreach that drives action</a:t>
            </a:r>
            <a:endParaRPr lang="en-US" sz="1250" dirty="0"/>
          </a:p>
        </p:txBody>
      </p:sp>
      <p:sp>
        <p:nvSpPr>
          <p:cNvPr id="12" name="Label What it does for business performance"/>
          <p:cNvSpPr txBox="1"/>
          <p:nvPr/>
        </p:nvSpPr>
        <p:spPr>
          <a:xfrm>
            <a:off x="640080" y="3703320"/>
            <a:ext cx="7863840" cy="274320"/>
          </a:xfrm>
          <a:prstGeom prst="rect">
            <a:avLst/>
          </a:prstGeom>
          <a:noFill/>
          <a:ln/>
        </p:spPr>
        <p:txBody>
          <a:bodyPr wrap="square" lIns="0" tIns="0" rIns="0" bIns="0" rtlCol="0" anchor="ctr"/>
          <a:lstStyle/>
          <a:p>
            <a:pPr marL="0" indent="0">
              <a:buNone/>
            </a:pPr>
            <a:r>
              <a:rPr lang="en-US" sz="1000" b="1" kern="0" spc="100" dirty="0">
                <a:solidFill>
                  <a:schemeClr val="accent1"/>
                </a:solidFill>
              </a:rPr>
              <a:t>WHAT IT DOES FOR BUSINESS PERFORMANCE</a:t>
            </a:r>
            <a:endParaRPr lang="en-US" sz="1000" dirty="0"/>
          </a:p>
        </p:txBody>
      </p:sp>
      <p:sp>
        <p:nvSpPr>
          <p:cNvPr id="13" name="Impact row"/>
          <p:cNvSpPr txBox="1"/>
          <p:nvPr/>
        </p:nvSpPr>
        <p:spPr>
          <a:xfrm>
            <a:off x="640080" y="3977640"/>
            <a:ext cx="7863840" cy="548640"/>
          </a:xfrm>
          <a:prstGeom prst="rect">
            <a:avLst/>
          </a:prstGeom>
          <a:noFill/>
          <a:ln/>
        </p:spPr>
        <p:txBody>
          <a:bodyPr wrap="square" lIns="0" tIns="0" rIns="0" bIns="0" rtlCol="0" anchor="t"/>
          <a:lstStyle/>
          <a:p>
            <a:pPr marL="0" indent="0">
              <a:buNone/>
            </a:pPr>
            <a:r>
              <a:rPr lang="en-US" sz="1300" b="1" dirty="0">
                <a:solidFill>
                  <a:schemeClr val="tx1"/>
                </a:solidFill>
              </a:rPr>
              <a:t>[Higher retention]   |   [More completed care]   |   [Lower cost to serve]   |   [Faster launch of new services]</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l"/>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1234440" y="411480"/>
            <a:ext cx="7315200" cy="731520"/>
          </a:xfrm>
          <a:prstGeom prst="rect">
            <a:avLst/>
          </a:prstGeom>
          <a:noFill/>
          <a:ln/>
        </p:spPr>
        <p:txBody>
          <a:bodyPr wrap="square" lIns="0" tIns="0" rIns="0" bIns="0" rtlCol="0" anchor="ctr"/>
          <a:lstStyle/>
          <a:p>
            <a:pPr marL="0" indent="0" algn="l">
              <a:buNone/>
            </a:pPr>
            <a:r>
              <a:rPr lang="en-US" sz="2800" b="1" dirty="0">
                <a:solidFill>
                  <a:schemeClr val="tx1"/>
                </a:solidFill>
              </a:rPr>
              <a:t>The Financial Case</a:t>
            </a:r>
            <a:endParaRPr lang="en-US" sz="2800" dirty="0"/>
          </a:p>
        </p:txBody>
      </p:sp>
      <p:sp>
        <p:nvSpPr>
          <p:cNvPr id="3" name="Slide number badge"/>
          <p:cNvSpPr/>
          <p:nvPr/>
        </p:nvSpPr>
        <p:spPr>
          <a:xfrm>
            <a:off x="640080" y="542928"/>
            <a:ext cx="457200" cy="457200"/>
          </a:xfrm>
          <a:prstGeom prst="ellipse">
            <a:avLst/>
          </a:prstGeom>
          <a:solidFill>
            <a:schemeClr val="accent1"/>
          </a:solidFill>
          <a:ln w="12700">
            <a:solidFill>
              <a:schemeClr val="accent1"/>
            </a:solidFill>
            <a:prstDash val="solid"/>
          </a:ln>
          <a:effectLst>
            <a:outerShdw blurRad="50800" dist="38100" dir="2700000" algn="tl" rotWithShape="0">
              <a:prstClr val="black">
                <a:alpha val="40000"/>
              </a:prstClr>
            </a:outerShdw>
          </a:effectLst>
        </p:spPr>
        <p:txBody>
          <a:bodyPr/>
          <a:lstStyle/>
          <a:p>
            <a:endParaRPr lang="en-US"/>
          </a:p>
        </p:txBody>
      </p:sp>
      <p:sp>
        <p:nvSpPr>
          <p:cNvPr id="4" name="Badge number"/>
          <p:cNvSpPr txBox="1"/>
          <p:nvPr/>
        </p:nvSpPr>
        <p:spPr>
          <a:xfrm>
            <a:off x="640080" y="542928"/>
            <a:ext cx="457200" cy="457200"/>
          </a:xfrm>
          <a:prstGeom prst="rect">
            <a:avLst/>
          </a:prstGeom>
          <a:noFill/>
          <a:ln/>
        </p:spPr>
        <p:txBody>
          <a:bodyPr wrap="square" lIns="0" tIns="0" rIns="0" bIns="0" rtlCol="0" anchor="ctr"/>
          <a:lstStyle/>
          <a:p>
            <a:pPr marL="0" indent="0" algn="ctr">
              <a:buNone/>
            </a:pPr>
            <a:r>
              <a:rPr lang="en-US" sz="1600" b="1" dirty="0">
                <a:solidFill>
                  <a:schemeClr val="bg1"/>
                </a:solidFill>
              </a:rPr>
              <a:t>4</a:t>
            </a:r>
            <a:endParaRPr lang="en-US" sz="1600" dirty="0"/>
          </a:p>
        </p:txBody>
      </p:sp>
      <p:sp>
        <p:nvSpPr>
          <p:cNvPr id="5" name="Label What others have achieved"/>
          <p:cNvSpPr txBox="1"/>
          <p:nvPr/>
        </p:nvSpPr>
        <p:spPr>
          <a:xfrm>
            <a:off x="640080" y="1325880"/>
            <a:ext cx="3291840" cy="274320"/>
          </a:xfrm>
          <a:prstGeom prst="rect">
            <a:avLst/>
          </a:prstGeom>
          <a:noFill/>
          <a:ln/>
        </p:spPr>
        <p:txBody>
          <a:bodyPr wrap="square" lIns="0" tIns="0" rIns="0" bIns="0" rtlCol="0" anchor="ctr"/>
          <a:lstStyle/>
          <a:p>
            <a:pPr marL="0" indent="0">
              <a:buNone/>
            </a:pPr>
            <a:r>
              <a:rPr lang="en-US" sz="1000" b="1" kern="0" spc="100" dirty="0">
                <a:solidFill>
                  <a:schemeClr val="accent1"/>
                </a:solidFill>
              </a:rPr>
              <a:t>WHAT OTHERS HAVE ACHIEVED</a:t>
            </a:r>
            <a:endParaRPr lang="en-US" sz="1000" dirty="0"/>
          </a:p>
        </p:txBody>
      </p:sp>
      <p:sp>
        <p:nvSpPr>
          <p:cNvPr id="6" name="Peer stat 1"/>
          <p:cNvSpPr txBox="1"/>
          <p:nvPr/>
        </p:nvSpPr>
        <p:spPr>
          <a:xfrm>
            <a:off x="640080" y="1645920"/>
            <a:ext cx="1005840" cy="548640"/>
          </a:xfrm>
          <a:prstGeom prst="rect">
            <a:avLst/>
          </a:prstGeom>
          <a:noFill/>
          <a:ln/>
        </p:spPr>
        <p:txBody>
          <a:bodyPr wrap="square" lIns="0" tIns="0" rIns="0" bIns="0" rtlCol="0" anchor="ctr"/>
          <a:lstStyle/>
          <a:p>
            <a:pPr marL="0" indent="0">
              <a:buNone/>
            </a:pPr>
            <a:r>
              <a:rPr lang="en-US" sz="2000" b="1" dirty="0">
                <a:solidFill>
                  <a:schemeClr val="accent1"/>
                </a:solidFill>
              </a:rPr>
              <a:t>33%</a:t>
            </a:r>
            <a:endParaRPr lang="en-US" sz="2000" dirty="0"/>
          </a:p>
        </p:txBody>
      </p:sp>
      <p:sp>
        <p:nvSpPr>
          <p:cNvPr id="7" name="Peer label 1"/>
          <p:cNvSpPr txBox="1"/>
          <p:nvPr/>
        </p:nvSpPr>
        <p:spPr>
          <a:xfrm>
            <a:off x="1691640" y="1645920"/>
            <a:ext cx="2103120" cy="548640"/>
          </a:xfrm>
          <a:prstGeom prst="rect">
            <a:avLst/>
          </a:prstGeom>
          <a:noFill/>
          <a:ln/>
        </p:spPr>
        <p:txBody>
          <a:bodyPr wrap="square" lIns="0" tIns="0" rIns="0" bIns="0" rtlCol="0" anchor="ctr"/>
          <a:lstStyle/>
          <a:p>
            <a:pPr marL="0" indent="0">
              <a:buNone/>
            </a:pPr>
            <a:r>
              <a:rPr lang="en-US" sz="1200" dirty="0">
                <a:solidFill>
                  <a:schemeClr val="tx1"/>
                </a:solidFill>
              </a:rPr>
              <a:t>fewer support calls</a:t>
            </a:r>
            <a:endParaRPr lang="en-US" sz="1200" dirty="0"/>
          </a:p>
        </p:txBody>
      </p:sp>
      <p:sp>
        <p:nvSpPr>
          <p:cNvPr id="8" name="Peer stat 2"/>
          <p:cNvSpPr txBox="1"/>
          <p:nvPr/>
        </p:nvSpPr>
        <p:spPr>
          <a:xfrm>
            <a:off x="640080" y="2304288"/>
            <a:ext cx="1005840" cy="548640"/>
          </a:xfrm>
          <a:prstGeom prst="rect">
            <a:avLst/>
          </a:prstGeom>
          <a:noFill/>
          <a:ln/>
        </p:spPr>
        <p:txBody>
          <a:bodyPr wrap="square" lIns="0" tIns="0" rIns="0" bIns="0" rtlCol="0" anchor="ctr"/>
          <a:lstStyle/>
          <a:p>
            <a:pPr marL="0" indent="0">
              <a:buNone/>
            </a:pPr>
            <a:r>
              <a:rPr lang="en-US" sz="2000" b="1" dirty="0">
                <a:solidFill>
                  <a:schemeClr val="accent1"/>
                </a:solidFill>
              </a:rPr>
              <a:t>2X</a:t>
            </a:r>
            <a:endParaRPr lang="en-US" sz="2000" dirty="0"/>
          </a:p>
        </p:txBody>
      </p:sp>
      <p:sp>
        <p:nvSpPr>
          <p:cNvPr id="9" name="Peer label 2"/>
          <p:cNvSpPr txBox="1"/>
          <p:nvPr/>
        </p:nvSpPr>
        <p:spPr>
          <a:xfrm>
            <a:off x="1691640" y="2304288"/>
            <a:ext cx="2103120" cy="548640"/>
          </a:xfrm>
          <a:prstGeom prst="rect">
            <a:avLst/>
          </a:prstGeom>
          <a:noFill/>
          <a:ln/>
        </p:spPr>
        <p:txBody>
          <a:bodyPr wrap="square" lIns="0" tIns="0" rIns="0" bIns="0" rtlCol="0" anchor="ctr"/>
          <a:lstStyle/>
          <a:p>
            <a:pPr marL="0" indent="0">
              <a:buNone/>
            </a:pPr>
            <a:r>
              <a:rPr lang="en-US" sz="1200" dirty="0"/>
              <a:t>Increase in </a:t>
            </a:r>
            <a:r>
              <a:rPr lang="en-US" sz="1200" dirty="0">
                <a:solidFill>
                  <a:schemeClr val="tx1"/>
                </a:solidFill>
              </a:rPr>
              <a:t>portal registrations</a:t>
            </a:r>
            <a:endParaRPr lang="en-US" sz="1200" dirty="0"/>
          </a:p>
        </p:txBody>
      </p:sp>
      <p:sp>
        <p:nvSpPr>
          <p:cNvPr id="10" name="Peer stat 3"/>
          <p:cNvSpPr txBox="1"/>
          <p:nvPr/>
        </p:nvSpPr>
        <p:spPr>
          <a:xfrm>
            <a:off x="640080" y="2962656"/>
            <a:ext cx="1005840" cy="548640"/>
          </a:xfrm>
          <a:prstGeom prst="rect">
            <a:avLst/>
          </a:prstGeom>
          <a:noFill/>
          <a:ln/>
        </p:spPr>
        <p:txBody>
          <a:bodyPr wrap="square" lIns="0" tIns="0" rIns="0" bIns="0" rtlCol="0" anchor="ctr"/>
          <a:lstStyle/>
          <a:p>
            <a:pPr marL="0" indent="0">
              <a:buNone/>
            </a:pPr>
            <a:r>
              <a:rPr lang="en-US" sz="2000" b="1" dirty="0">
                <a:solidFill>
                  <a:schemeClr val="accent1"/>
                </a:solidFill>
              </a:rPr>
              <a:t>$48M</a:t>
            </a:r>
            <a:endParaRPr lang="en-US" sz="2000" dirty="0"/>
          </a:p>
        </p:txBody>
      </p:sp>
      <p:sp>
        <p:nvSpPr>
          <p:cNvPr id="11" name="Peer label 3"/>
          <p:cNvSpPr txBox="1"/>
          <p:nvPr/>
        </p:nvSpPr>
        <p:spPr>
          <a:xfrm>
            <a:off x="1691640" y="2962656"/>
            <a:ext cx="2103120" cy="548640"/>
          </a:xfrm>
          <a:prstGeom prst="rect">
            <a:avLst/>
          </a:prstGeom>
          <a:noFill/>
          <a:ln/>
        </p:spPr>
        <p:txBody>
          <a:bodyPr wrap="square" lIns="0" tIns="0" rIns="0" bIns="0" rtlCol="0" anchor="ctr"/>
          <a:lstStyle/>
          <a:p>
            <a:pPr marL="0" indent="0">
              <a:buNone/>
            </a:pPr>
            <a:r>
              <a:rPr lang="en-US" sz="1200" dirty="0">
                <a:solidFill>
                  <a:schemeClr val="tx1"/>
                </a:solidFill>
              </a:rPr>
              <a:t>value in two years</a:t>
            </a:r>
            <a:endParaRPr lang="en-US" sz="1200" dirty="0"/>
          </a:p>
        </p:txBody>
      </p:sp>
      <p:sp>
        <p:nvSpPr>
          <p:cNvPr id="12" name="Peer stat 4"/>
          <p:cNvSpPr txBox="1"/>
          <p:nvPr/>
        </p:nvSpPr>
        <p:spPr>
          <a:xfrm>
            <a:off x="640080" y="3621024"/>
            <a:ext cx="1005840" cy="548640"/>
          </a:xfrm>
          <a:prstGeom prst="rect">
            <a:avLst/>
          </a:prstGeom>
          <a:noFill/>
          <a:ln/>
        </p:spPr>
        <p:txBody>
          <a:bodyPr wrap="square" lIns="0" tIns="0" rIns="0" bIns="0" rtlCol="0" anchor="ctr"/>
          <a:lstStyle/>
          <a:p>
            <a:pPr marL="0" indent="0">
              <a:buNone/>
            </a:pPr>
            <a:r>
              <a:rPr lang="en-US" sz="2000" b="1" dirty="0">
                <a:solidFill>
                  <a:schemeClr val="accent1"/>
                </a:solidFill>
              </a:rPr>
              <a:t>67%</a:t>
            </a:r>
            <a:endParaRPr lang="en-US" sz="2000" dirty="0"/>
          </a:p>
        </p:txBody>
      </p:sp>
      <p:sp>
        <p:nvSpPr>
          <p:cNvPr id="13" name="Peer label 4"/>
          <p:cNvSpPr txBox="1"/>
          <p:nvPr/>
        </p:nvSpPr>
        <p:spPr>
          <a:xfrm>
            <a:off x="1691640" y="3621024"/>
            <a:ext cx="2103120" cy="548640"/>
          </a:xfrm>
          <a:prstGeom prst="rect">
            <a:avLst/>
          </a:prstGeom>
          <a:noFill/>
          <a:ln/>
        </p:spPr>
        <p:txBody>
          <a:bodyPr wrap="square" lIns="0" tIns="0" rIns="0" bIns="0" rtlCol="0" anchor="ctr"/>
          <a:lstStyle/>
          <a:p>
            <a:pPr marL="0" indent="0">
              <a:buNone/>
            </a:pPr>
            <a:r>
              <a:rPr lang="en-US" sz="1200" dirty="0">
                <a:solidFill>
                  <a:schemeClr val="tx1"/>
                </a:solidFill>
              </a:rPr>
              <a:t>monthly retention in active users</a:t>
            </a:r>
            <a:endParaRPr lang="en-US" sz="1200" dirty="0"/>
          </a:p>
        </p:txBody>
      </p:sp>
      <p:sp>
        <p:nvSpPr>
          <p:cNvPr id="15" name="Label What it could mean for us, and how we will measure it"/>
          <p:cNvSpPr txBox="1"/>
          <p:nvPr/>
        </p:nvSpPr>
        <p:spPr>
          <a:xfrm>
            <a:off x="4206240" y="1325880"/>
            <a:ext cx="4389120" cy="274320"/>
          </a:xfrm>
          <a:prstGeom prst="rect">
            <a:avLst/>
          </a:prstGeom>
          <a:noFill/>
          <a:ln/>
        </p:spPr>
        <p:txBody>
          <a:bodyPr wrap="square" lIns="0" tIns="0" rIns="0" bIns="0" rtlCol="0" anchor="ctr"/>
          <a:lstStyle/>
          <a:p>
            <a:pPr marL="0" indent="0">
              <a:buNone/>
            </a:pPr>
            <a:r>
              <a:rPr lang="en-US" sz="1000" b="1" kern="0" spc="100" dirty="0">
                <a:solidFill>
                  <a:schemeClr val="accent1"/>
                </a:solidFill>
              </a:rPr>
              <a:t>WHAT IT COULD MEAN FOR US, AND HOW WE WILL MEASURE IT</a:t>
            </a:r>
            <a:endParaRPr lang="en-US" sz="1000" dirty="0"/>
          </a:p>
        </p:txBody>
      </p:sp>
      <p:graphicFrame>
        <p:nvGraphicFramePr>
          <p:cNvPr id="16" name="Metrics table"/>
          <p:cNvGraphicFramePr>
            <a:graphicFrameLocks noGrp="1"/>
          </p:cNvGraphicFramePr>
          <p:nvPr>
            <p:extLst>
              <p:ext uri="{D42A27DB-BD31-4B8C-83A1-F6EECF244321}">
                <p14:modId xmlns:p14="http://schemas.microsoft.com/office/powerpoint/2010/main" val="1579011935"/>
              </p:ext>
            </p:extLst>
          </p:nvPr>
        </p:nvGraphicFramePr>
        <p:xfrm>
          <a:off x="4206240" y="1645920"/>
          <a:ext cx="4297680" cy="2304288"/>
        </p:xfrm>
        <a:graphic>
          <a:graphicData uri="http://schemas.openxmlformats.org/drawingml/2006/table">
            <a:tbl>
              <a:tblPr/>
              <a:tblGrid>
                <a:gridCol w="173736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tblGrid>
              <a:tr h="384048">
                <a:tc>
                  <a:txBody>
                    <a:bodyPr/>
                    <a:lstStyle/>
                    <a:p>
                      <a:pPr marL="0" indent="0">
                        <a:buNone/>
                      </a:pPr>
                      <a:r>
                        <a:rPr lang="en-US" sz="1100" b="1" dirty="0">
                          <a:solidFill>
                            <a:schemeClr val="bg1"/>
                          </a:solidFill>
                          <a:latin typeface="+mn-lt" pitchFamily="34" charset="0"/>
                          <a:ea typeface="+mn-lt" pitchFamily="34" charset="-122"/>
                          <a:cs typeface="+mn-lt" pitchFamily="34" charset="-120"/>
                        </a:rPr>
                        <a:t>Metric</a:t>
                      </a:r>
                      <a:endParaRPr lang="en-US" sz="1100" dirty="0">
                        <a:latin typeface="+mn-lt" charset="0"/>
                        <a:ea typeface="+mn-lt" charset="0"/>
                        <a:cs typeface="+mn-lt" charset="0"/>
                      </a:endParaRPr>
                    </a:p>
                  </a:txBody>
                  <a:tcPr marL="54864" marR="54864" marT="54864" marB="54864" anchor="ctr">
                    <a:lnL w="9525" cap="flat" cmpd="sng" algn="ctr">
                      <a:solidFill>
                        <a:srgbClr val="C9D8F0"/>
                      </a:solidFill>
                      <a:prstDash val="solid"/>
                      <a:round/>
                      <a:headEnd type="none" w="med" len="med"/>
                      <a:tailEnd type="none" w="med" len="med"/>
                    </a:lnL>
                    <a:lnR w="9525" cap="flat" cmpd="sng" algn="ctr">
                      <a:solidFill>
                        <a:srgbClr val="C9D8F0"/>
                      </a:solidFill>
                      <a:prstDash val="solid"/>
                      <a:round/>
                      <a:headEnd type="none" w="med" len="med"/>
                      <a:tailEnd type="none" w="med" len="med"/>
                    </a:lnR>
                    <a:lnT w="9525" cap="flat" cmpd="sng" algn="ctr">
                      <a:solidFill>
                        <a:srgbClr val="C9D8F0"/>
                      </a:solidFill>
                      <a:prstDash val="solid"/>
                      <a:round/>
                      <a:headEnd type="none" w="med" len="med"/>
                      <a:tailEnd type="none" w="med" len="med"/>
                    </a:lnT>
                    <a:lnB w="9525" cap="flat" cmpd="sng" algn="ctr">
                      <a:solidFill>
                        <a:srgbClr val="C9D8F0"/>
                      </a:solidFill>
                      <a:prstDash val="solid"/>
                      <a:round/>
                      <a:headEnd type="none" w="med" len="med"/>
                      <a:tailEnd type="none" w="med" len="med"/>
                    </a:lnB>
                    <a:solidFill>
                      <a:schemeClr val="accent2"/>
                    </a:solidFill>
                  </a:tcPr>
                </a:tc>
                <a:tc>
                  <a:txBody>
                    <a:bodyPr/>
                    <a:lstStyle/>
                    <a:p>
                      <a:pPr marL="0" indent="0">
                        <a:buNone/>
                      </a:pPr>
                      <a:r>
                        <a:rPr lang="en-US" sz="1100" b="1" dirty="0">
                          <a:solidFill>
                            <a:schemeClr val="bg1"/>
                          </a:solidFill>
                          <a:latin typeface="+mn-lt" pitchFamily="34" charset="0"/>
                          <a:ea typeface="+mn-lt" pitchFamily="34" charset="-122"/>
                          <a:cs typeface="+mn-lt" pitchFamily="34" charset="-120"/>
                        </a:rPr>
                        <a:t>Baseline</a:t>
                      </a:r>
                      <a:endParaRPr lang="en-US" sz="1100" dirty="0">
                        <a:latin typeface="+mn-lt" charset="0"/>
                        <a:ea typeface="+mn-lt" charset="0"/>
                        <a:cs typeface="+mn-lt" charset="0"/>
                      </a:endParaRPr>
                    </a:p>
                  </a:txBody>
                  <a:tcPr marL="54864" marR="54864" marT="54864" marB="54864" anchor="ctr">
                    <a:lnL w="9525" cap="flat" cmpd="sng" algn="ctr">
                      <a:solidFill>
                        <a:srgbClr val="C9D8F0"/>
                      </a:solidFill>
                      <a:prstDash val="solid"/>
                      <a:round/>
                      <a:headEnd type="none" w="med" len="med"/>
                      <a:tailEnd type="none" w="med" len="med"/>
                    </a:lnL>
                    <a:lnR w="9525" cap="flat" cmpd="sng" algn="ctr">
                      <a:solidFill>
                        <a:srgbClr val="C9D8F0"/>
                      </a:solidFill>
                      <a:prstDash val="solid"/>
                      <a:round/>
                      <a:headEnd type="none" w="med" len="med"/>
                      <a:tailEnd type="none" w="med" len="med"/>
                    </a:lnR>
                    <a:lnT w="9525" cap="flat" cmpd="sng" algn="ctr">
                      <a:solidFill>
                        <a:srgbClr val="C9D8F0"/>
                      </a:solidFill>
                      <a:prstDash val="solid"/>
                      <a:round/>
                      <a:headEnd type="none" w="med" len="med"/>
                      <a:tailEnd type="none" w="med" len="med"/>
                    </a:lnT>
                    <a:lnB w="9525" cap="flat" cmpd="sng" algn="ctr">
                      <a:solidFill>
                        <a:srgbClr val="C9D8F0"/>
                      </a:solidFill>
                      <a:prstDash val="solid"/>
                      <a:round/>
                      <a:headEnd type="none" w="med" len="med"/>
                      <a:tailEnd type="none" w="med" len="med"/>
                    </a:lnB>
                    <a:solidFill>
                      <a:schemeClr val="accent2"/>
                    </a:solidFill>
                  </a:tcPr>
                </a:tc>
                <a:tc>
                  <a:txBody>
                    <a:bodyPr/>
                    <a:lstStyle/>
                    <a:p>
                      <a:pPr marL="0" indent="0">
                        <a:buNone/>
                      </a:pPr>
                      <a:r>
                        <a:rPr lang="en-US" sz="1100" b="1" dirty="0">
                          <a:solidFill>
                            <a:schemeClr val="bg1"/>
                          </a:solidFill>
                          <a:latin typeface="+mn-lt" pitchFamily="34" charset="0"/>
                          <a:ea typeface="+mn-lt" pitchFamily="34" charset="-122"/>
                          <a:cs typeface="+mn-lt" pitchFamily="34" charset="-120"/>
                        </a:rPr>
                        <a:t>Target</a:t>
                      </a:r>
                      <a:endParaRPr lang="en-US" sz="1100" dirty="0">
                        <a:latin typeface="+mn-lt" charset="0"/>
                        <a:ea typeface="+mn-lt" charset="0"/>
                        <a:cs typeface="+mn-lt" charset="0"/>
                      </a:endParaRPr>
                    </a:p>
                  </a:txBody>
                  <a:tcPr marL="54864" marR="54864" marT="54864" marB="54864" anchor="ctr">
                    <a:lnL w="9525" cap="flat" cmpd="sng" algn="ctr">
                      <a:solidFill>
                        <a:srgbClr val="C9D8F0"/>
                      </a:solidFill>
                      <a:prstDash val="solid"/>
                      <a:round/>
                      <a:headEnd type="none" w="med" len="med"/>
                      <a:tailEnd type="none" w="med" len="med"/>
                    </a:lnL>
                    <a:lnR w="9525" cap="flat" cmpd="sng" algn="ctr">
                      <a:solidFill>
                        <a:srgbClr val="C9D8F0"/>
                      </a:solidFill>
                      <a:prstDash val="solid"/>
                      <a:round/>
                      <a:headEnd type="none" w="med" len="med"/>
                      <a:tailEnd type="none" w="med" len="med"/>
                    </a:lnR>
                    <a:lnT w="9525" cap="flat" cmpd="sng" algn="ctr">
                      <a:solidFill>
                        <a:srgbClr val="C9D8F0"/>
                      </a:solidFill>
                      <a:prstDash val="solid"/>
                      <a:round/>
                      <a:headEnd type="none" w="med" len="med"/>
                      <a:tailEnd type="none" w="med" len="med"/>
                    </a:lnT>
                    <a:lnB w="9525" cap="flat" cmpd="sng" algn="ctr">
                      <a:solidFill>
                        <a:srgbClr val="C9D8F0"/>
                      </a:solidFill>
                      <a:prstDash val="solid"/>
                      <a:round/>
                      <a:headEnd type="none" w="med" len="med"/>
                      <a:tailEnd type="none" w="med" len="med"/>
                    </a:lnB>
                    <a:solidFill>
                      <a:schemeClr val="accent2"/>
                    </a:solidFill>
                  </a:tcPr>
                </a:tc>
                <a:tc>
                  <a:txBody>
                    <a:bodyPr/>
                    <a:lstStyle/>
                    <a:p>
                      <a:pPr marL="0" indent="0">
                        <a:buNone/>
                      </a:pPr>
                      <a:r>
                        <a:rPr lang="en-US" sz="1100" b="1" dirty="0">
                          <a:solidFill>
                            <a:schemeClr val="bg1"/>
                          </a:solidFill>
                          <a:latin typeface="+mn-lt" pitchFamily="34" charset="0"/>
                          <a:ea typeface="+mn-lt" pitchFamily="34" charset="-122"/>
                          <a:cs typeface="+mn-lt" pitchFamily="34" charset="-120"/>
                        </a:rPr>
                        <a:t>By when</a:t>
                      </a:r>
                      <a:endParaRPr lang="en-US" sz="1100" dirty="0">
                        <a:latin typeface="+mn-lt" charset="0"/>
                        <a:ea typeface="+mn-lt" charset="0"/>
                        <a:cs typeface="+mn-lt" charset="0"/>
                      </a:endParaRPr>
                    </a:p>
                  </a:txBody>
                  <a:tcPr marL="54864" marR="54864" marT="54864" marB="54864" anchor="ctr">
                    <a:lnL w="9525" cap="flat" cmpd="sng" algn="ctr">
                      <a:solidFill>
                        <a:srgbClr val="C9D8F0"/>
                      </a:solidFill>
                      <a:prstDash val="solid"/>
                      <a:round/>
                      <a:headEnd type="none" w="med" len="med"/>
                      <a:tailEnd type="none" w="med" len="med"/>
                    </a:lnL>
                    <a:lnR w="9525" cap="flat" cmpd="sng" algn="ctr">
                      <a:solidFill>
                        <a:srgbClr val="C9D8F0"/>
                      </a:solidFill>
                      <a:prstDash val="solid"/>
                      <a:round/>
                      <a:headEnd type="none" w="med" len="med"/>
                      <a:tailEnd type="none" w="med" len="med"/>
                    </a:lnR>
                    <a:lnT w="9525" cap="flat" cmpd="sng" algn="ctr">
                      <a:solidFill>
                        <a:srgbClr val="C9D8F0"/>
                      </a:solidFill>
                      <a:prstDash val="solid"/>
                      <a:round/>
                      <a:headEnd type="none" w="med" len="med"/>
                      <a:tailEnd type="none" w="med" len="med"/>
                    </a:lnT>
                    <a:lnB w="9525" cap="flat" cmpd="sng" algn="ctr">
                      <a:solidFill>
                        <a:srgbClr val="C9D8F0"/>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r h="384048">
                <a:tc>
                  <a:txBody>
                    <a:bodyPr/>
                    <a:lstStyle/>
                    <a:p>
                      <a:pPr marL="0" indent="0">
                        <a:buNone/>
                      </a:pPr>
                      <a:r>
                        <a:rPr lang="en-US" sz="1100" dirty="0">
                          <a:solidFill>
                            <a:schemeClr val="tx1"/>
                          </a:solidFill>
                          <a:latin typeface="+mn-lt" pitchFamily="34" charset="0"/>
                          <a:ea typeface="+mn-lt" pitchFamily="34" charset="-122"/>
                          <a:cs typeface="+mn-lt" pitchFamily="34" charset="-120"/>
                        </a:rPr>
                        <a:t>[Scheduling calls / month]</a:t>
                      </a:r>
                      <a:endParaRPr lang="en-US" sz="1100" dirty="0">
                        <a:latin typeface="+mn-lt" charset="0"/>
                        <a:ea typeface="+mn-lt" charset="0"/>
                        <a:cs typeface="+mn-lt" charset="0"/>
                      </a:endParaRPr>
                    </a:p>
                  </a:txBody>
                  <a:tcPr marL="54864" marR="54864" marT="54864" marB="54864" anchor="ctr">
                    <a:lnL w="9525" cap="flat" cmpd="sng" algn="ctr">
                      <a:solidFill>
                        <a:srgbClr val="C9D8F0"/>
                      </a:solidFill>
                      <a:prstDash val="solid"/>
                      <a:round/>
                      <a:headEnd type="none" w="med" len="med"/>
                      <a:tailEnd type="none" w="med" len="med"/>
                    </a:lnL>
                    <a:lnR w="9525" cap="flat" cmpd="sng" algn="ctr">
                      <a:solidFill>
                        <a:srgbClr val="C9D8F0"/>
                      </a:solidFill>
                      <a:prstDash val="solid"/>
                      <a:round/>
                      <a:headEnd type="none" w="med" len="med"/>
                      <a:tailEnd type="none" w="med" len="med"/>
                    </a:lnR>
                    <a:lnT w="9525" cap="flat" cmpd="sng" algn="ctr">
                      <a:solidFill>
                        <a:srgbClr val="C9D8F0"/>
                      </a:solidFill>
                      <a:prstDash val="solid"/>
                      <a:round/>
                      <a:headEnd type="none" w="med" len="med"/>
                      <a:tailEnd type="none" w="med" len="med"/>
                    </a:lnT>
                    <a:lnB w="9525" cap="flat" cmpd="sng" algn="ctr">
                      <a:solidFill>
                        <a:srgbClr val="C9D8F0"/>
                      </a:solidFill>
                      <a:prstDash val="solid"/>
                      <a:round/>
                      <a:headEnd type="none" w="med" len="med"/>
                      <a:tailEnd type="none" w="med" len="med"/>
                    </a:lnB>
                  </a:tcPr>
                </a:tc>
                <a:tc>
                  <a:txBody>
                    <a:bodyPr/>
                    <a:lstStyle/>
                    <a:p>
                      <a:pPr marL="0" indent="0">
                        <a:buNone/>
                      </a:pPr>
                      <a:r>
                        <a:rPr lang="en-US" sz="1100" dirty="0">
                          <a:solidFill>
                            <a:schemeClr val="tx1"/>
                          </a:solidFill>
                          <a:latin typeface="+mn-lt" pitchFamily="34" charset="0"/>
                          <a:ea typeface="+mn-lt" pitchFamily="34" charset="-122"/>
                          <a:cs typeface="+mn-lt" pitchFamily="34" charset="-120"/>
                        </a:rPr>
                        <a:t>[X,XXX]</a:t>
                      </a:r>
                      <a:endParaRPr lang="en-US" sz="1100" dirty="0">
                        <a:latin typeface="+mn-lt" charset="0"/>
                        <a:ea typeface="+mn-lt" charset="0"/>
                        <a:cs typeface="+mn-lt" charset="0"/>
                      </a:endParaRPr>
                    </a:p>
                  </a:txBody>
                  <a:tcPr marL="54864" marR="54864" marT="54864" marB="54864" anchor="ctr">
                    <a:lnL w="9525" cap="flat" cmpd="sng" algn="ctr">
                      <a:solidFill>
                        <a:srgbClr val="C9D8F0"/>
                      </a:solidFill>
                      <a:prstDash val="solid"/>
                      <a:round/>
                      <a:headEnd type="none" w="med" len="med"/>
                      <a:tailEnd type="none" w="med" len="med"/>
                    </a:lnL>
                    <a:lnR w="9525" cap="flat" cmpd="sng" algn="ctr">
                      <a:solidFill>
                        <a:srgbClr val="C9D8F0"/>
                      </a:solidFill>
                      <a:prstDash val="solid"/>
                      <a:round/>
                      <a:headEnd type="none" w="med" len="med"/>
                      <a:tailEnd type="none" w="med" len="med"/>
                    </a:lnR>
                    <a:lnT w="9525" cap="flat" cmpd="sng" algn="ctr">
                      <a:solidFill>
                        <a:srgbClr val="C9D8F0"/>
                      </a:solidFill>
                      <a:prstDash val="solid"/>
                      <a:round/>
                      <a:headEnd type="none" w="med" len="med"/>
                      <a:tailEnd type="none" w="med" len="med"/>
                    </a:lnT>
                    <a:lnB w="9525" cap="flat" cmpd="sng" algn="ctr">
                      <a:solidFill>
                        <a:srgbClr val="C9D8F0"/>
                      </a:solidFill>
                      <a:prstDash val="solid"/>
                      <a:round/>
                      <a:headEnd type="none" w="med" len="med"/>
                      <a:tailEnd type="none" w="med" len="med"/>
                    </a:lnB>
                  </a:tcPr>
                </a:tc>
                <a:tc>
                  <a:txBody>
                    <a:bodyPr/>
                    <a:lstStyle/>
                    <a:p>
                      <a:pPr marL="0" indent="0">
                        <a:buNone/>
                      </a:pPr>
                      <a:r>
                        <a:rPr lang="en-US" sz="1100" dirty="0">
                          <a:solidFill>
                            <a:schemeClr val="tx1"/>
                          </a:solidFill>
                          <a:latin typeface="+mn-lt" pitchFamily="34" charset="0"/>
                          <a:ea typeface="+mn-lt" pitchFamily="34" charset="-122"/>
                          <a:cs typeface="+mn-lt" pitchFamily="34" charset="-120"/>
                        </a:rPr>
                        <a:t>[-20%]</a:t>
                      </a:r>
                      <a:endParaRPr lang="en-US" sz="1100" dirty="0">
                        <a:latin typeface="+mn-lt" charset="0"/>
                        <a:ea typeface="+mn-lt" charset="0"/>
                        <a:cs typeface="+mn-lt" charset="0"/>
                      </a:endParaRPr>
                    </a:p>
                  </a:txBody>
                  <a:tcPr marL="54864" marR="54864" marT="54864" marB="54864" anchor="ctr">
                    <a:lnL w="9525" cap="flat" cmpd="sng" algn="ctr">
                      <a:solidFill>
                        <a:srgbClr val="C9D8F0"/>
                      </a:solidFill>
                      <a:prstDash val="solid"/>
                      <a:round/>
                      <a:headEnd type="none" w="med" len="med"/>
                      <a:tailEnd type="none" w="med" len="med"/>
                    </a:lnL>
                    <a:lnR w="9525" cap="flat" cmpd="sng" algn="ctr">
                      <a:solidFill>
                        <a:srgbClr val="C9D8F0"/>
                      </a:solidFill>
                      <a:prstDash val="solid"/>
                      <a:round/>
                      <a:headEnd type="none" w="med" len="med"/>
                      <a:tailEnd type="none" w="med" len="med"/>
                    </a:lnR>
                    <a:lnT w="9525" cap="flat" cmpd="sng" algn="ctr">
                      <a:solidFill>
                        <a:srgbClr val="C9D8F0"/>
                      </a:solidFill>
                      <a:prstDash val="solid"/>
                      <a:round/>
                      <a:headEnd type="none" w="med" len="med"/>
                      <a:tailEnd type="none" w="med" len="med"/>
                    </a:lnT>
                    <a:lnB w="9525" cap="flat" cmpd="sng" algn="ctr">
                      <a:solidFill>
                        <a:srgbClr val="C9D8F0"/>
                      </a:solidFill>
                      <a:prstDash val="solid"/>
                      <a:round/>
                      <a:headEnd type="none" w="med" len="med"/>
                      <a:tailEnd type="none" w="med" len="med"/>
                    </a:lnB>
                  </a:tcPr>
                </a:tc>
                <a:tc>
                  <a:txBody>
                    <a:bodyPr/>
                    <a:lstStyle/>
                    <a:p>
                      <a:pPr marL="0" indent="0">
                        <a:buNone/>
                      </a:pPr>
                      <a:r>
                        <a:rPr lang="en-US" sz="1100" dirty="0">
                          <a:solidFill>
                            <a:schemeClr val="tx1"/>
                          </a:solidFill>
                          <a:latin typeface="+mn-lt" pitchFamily="34" charset="0"/>
                          <a:ea typeface="+mn-lt" pitchFamily="34" charset="-122"/>
                          <a:cs typeface="+mn-lt" pitchFamily="34" charset="-120"/>
                        </a:rPr>
                        <a:t>[Q2]</a:t>
                      </a:r>
                      <a:endParaRPr lang="en-US" sz="1100" dirty="0">
                        <a:latin typeface="+mn-lt" charset="0"/>
                        <a:ea typeface="+mn-lt" charset="0"/>
                        <a:cs typeface="+mn-lt" charset="0"/>
                      </a:endParaRPr>
                    </a:p>
                  </a:txBody>
                  <a:tcPr marL="54864" marR="54864" marT="54864" marB="54864" anchor="ctr">
                    <a:lnL w="9525" cap="flat" cmpd="sng" algn="ctr">
                      <a:solidFill>
                        <a:srgbClr val="C9D8F0"/>
                      </a:solidFill>
                      <a:prstDash val="solid"/>
                      <a:round/>
                      <a:headEnd type="none" w="med" len="med"/>
                      <a:tailEnd type="none" w="med" len="med"/>
                    </a:lnL>
                    <a:lnR w="9525" cap="flat" cmpd="sng" algn="ctr">
                      <a:solidFill>
                        <a:srgbClr val="C9D8F0"/>
                      </a:solidFill>
                      <a:prstDash val="solid"/>
                      <a:round/>
                      <a:headEnd type="none" w="med" len="med"/>
                      <a:tailEnd type="none" w="med" len="med"/>
                    </a:lnR>
                    <a:lnT w="9525" cap="flat" cmpd="sng" algn="ctr">
                      <a:solidFill>
                        <a:srgbClr val="C9D8F0"/>
                      </a:solidFill>
                      <a:prstDash val="solid"/>
                      <a:round/>
                      <a:headEnd type="none" w="med" len="med"/>
                      <a:tailEnd type="none" w="med" len="med"/>
                    </a:lnT>
                    <a:lnB w="9525" cap="flat" cmpd="sng" algn="ctr">
                      <a:solidFill>
                        <a:srgbClr val="C9D8F0"/>
                      </a:solidFill>
                      <a:prstDash val="solid"/>
                      <a:round/>
                      <a:headEnd type="none" w="med" len="med"/>
                      <a:tailEnd type="none" w="med" len="med"/>
                    </a:lnB>
                  </a:tcPr>
                </a:tc>
                <a:extLst>
                  <a:ext uri="{0D108BD9-81ED-4DB2-BD59-A6C34878D82A}">
                    <a16:rowId xmlns:a16="http://schemas.microsoft.com/office/drawing/2014/main" val="10001"/>
                  </a:ext>
                </a:extLst>
              </a:tr>
              <a:tr h="384048">
                <a:tc>
                  <a:txBody>
                    <a:bodyPr/>
                    <a:lstStyle/>
                    <a:p>
                      <a:pPr marL="0" indent="0">
                        <a:buNone/>
                      </a:pPr>
                      <a:r>
                        <a:rPr lang="en-US" sz="1100" dirty="0">
                          <a:solidFill>
                            <a:schemeClr val="tx1"/>
                          </a:solidFill>
                          <a:latin typeface="+mn-lt" pitchFamily="34" charset="0"/>
                          <a:ea typeface="+mn-lt" pitchFamily="34" charset="-122"/>
                          <a:cs typeface="+mn-lt" pitchFamily="34" charset="-120"/>
                        </a:rPr>
                        <a:t>[Portal activation rate]</a:t>
                      </a:r>
                      <a:endParaRPr lang="en-US" sz="1100" dirty="0">
                        <a:latin typeface="+mn-lt" charset="0"/>
                        <a:ea typeface="+mn-lt" charset="0"/>
                        <a:cs typeface="+mn-lt" charset="0"/>
                      </a:endParaRPr>
                    </a:p>
                  </a:txBody>
                  <a:tcPr marL="54864" marR="54864" marT="54864" marB="54864" anchor="ctr">
                    <a:lnL w="9525" cap="flat" cmpd="sng" algn="ctr">
                      <a:solidFill>
                        <a:srgbClr val="C9D8F0"/>
                      </a:solidFill>
                      <a:prstDash val="solid"/>
                      <a:round/>
                      <a:headEnd type="none" w="med" len="med"/>
                      <a:tailEnd type="none" w="med" len="med"/>
                    </a:lnL>
                    <a:lnR w="9525" cap="flat" cmpd="sng" algn="ctr">
                      <a:solidFill>
                        <a:srgbClr val="C9D8F0"/>
                      </a:solidFill>
                      <a:prstDash val="solid"/>
                      <a:round/>
                      <a:headEnd type="none" w="med" len="med"/>
                      <a:tailEnd type="none" w="med" len="med"/>
                    </a:lnR>
                    <a:lnT w="9525" cap="flat" cmpd="sng" algn="ctr">
                      <a:solidFill>
                        <a:srgbClr val="C9D8F0"/>
                      </a:solidFill>
                      <a:prstDash val="solid"/>
                      <a:round/>
                      <a:headEnd type="none" w="med" len="med"/>
                      <a:tailEnd type="none" w="med" len="med"/>
                    </a:lnT>
                    <a:lnB w="9525" cap="flat" cmpd="sng" algn="ctr">
                      <a:solidFill>
                        <a:srgbClr val="C9D8F0"/>
                      </a:solidFill>
                      <a:prstDash val="solid"/>
                      <a:round/>
                      <a:headEnd type="none" w="med" len="med"/>
                      <a:tailEnd type="none" w="med" len="med"/>
                    </a:lnB>
                  </a:tcPr>
                </a:tc>
                <a:tc>
                  <a:txBody>
                    <a:bodyPr/>
                    <a:lstStyle/>
                    <a:p>
                      <a:pPr marL="0" indent="0">
                        <a:buNone/>
                      </a:pPr>
                      <a:r>
                        <a:rPr lang="en-US" sz="1100" dirty="0">
                          <a:solidFill>
                            <a:schemeClr val="tx1"/>
                          </a:solidFill>
                          <a:latin typeface="+mn-lt" pitchFamily="34" charset="0"/>
                          <a:ea typeface="+mn-lt" pitchFamily="34" charset="-122"/>
                          <a:cs typeface="+mn-lt" pitchFamily="34" charset="-120"/>
                        </a:rPr>
                        <a:t>[XX%]</a:t>
                      </a:r>
                      <a:endParaRPr lang="en-US" sz="1100" dirty="0">
                        <a:latin typeface="+mn-lt" charset="0"/>
                        <a:ea typeface="+mn-lt" charset="0"/>
                        <a:cs typeface="+mn-lt" charset="0"/>
                      </a:endParaRPr>
                    </a:p>
                  </a:txBody>
                  <a:tcPr marL="54864" marR="54864" marT="54864" marB="54864" anchor="ctr">
                    <a:lnL w="9525" cap="flat" cmpd="sng" algn="ctr">
                      <a:solidFill>
                        <a:srgbClr val="C9D8F0"/>
                      </a:solidFill>
                      <a:prstDash val="solid"/>
                      <a:round/>
                      <a:headEnd type="none" w="med" len="med"/>
                      <a:tailEnd type="none" w="med" len="med"/>
                    </a:lnL>
                    <a:lnR w="9525" cap="flat" cmpd="sng" algn="ctr">
                      <a:solidFill>
                        <a:srgbClr val="C9D8F0"/>
                      </a:solidFill>
                      <a:prstDash val="solid"/>
                      <a:round/>
                      <a:headEnd type="none" w="med" len="med"/>
                      <a:tailEnd type="none" w="med" len="med"/>
                    </a:lnR>
                    <a:lnT w="9525" cap="flat" cmpd="sng" algn="ctr">
                      <a:solidFill>
                        <a:srgbClr val="C9D8F0"/>
                      </a:solidFill>
                      <a:prstDash val="solid"/>
                      <a:round/>
                      <a:headEnd type="none" w="med" len="med"/>
                      <a:tailEnd type="none" w="med" len="med"/>
                    </a:lnT>
                    <a:lnB w="9525" cap="flat" cmpd="sng" algn="ctr">
                      <a:solidFill>
                        <a:srgbClr val="C9D8F0"/>
                      </a:solidFill>
                      <a:prstDash val="solid"/>
                      <a:round/>
                      <a:headEnd type="none" w="med" len="med"/>
                      <a:tailEnd type="none" w="med" len="med"/>
                    </a:lnB>
                  </a:tcPr>
                </a:tc>
                <a:tc>
                  <a:txBody>
                    <a:bodyPr/>
                    <a:lstStyle/>
                    <a:p>
                      <a:pPr marL="0" indent="0">
                        <a:buNone/>
                      </a:pPr>
                      <a:r>
                        <a:rPr lang="en-US" sz="1100" dirty="0">
                          <a:solidFill>
                            <a:schemeClr val="tx1"/>
                          </a:solidFill>
                          <a:latin typeface="+mn-lt" pitchFamily="34" charset="0"/>
                          <a:ea typeface="+mn-lt" pitchFamily="34" charset="-122"/>
                          <a:cs typeface="+mn-lt" pitchFamily="34" charset="-120"/>
                        </a:rPr>
                        <a:t>[XX%]</a:t>
                      </a:r>
                      <a:endParaRPr lang="en-US" sz="1100" dirty="0">
                        <a:latin typeface="+mn-lt" charset="0"/>
                        <a:ea typeface="+mn-lt" charset="0"/>
                        <a:cs typeface="+mn-lt" charset="0"/>
                      </a:endParaRPr>
                    </a:p>
                  </a:txBody>
                  <a:tcPr marL="54864" marR="54864" marT="54864" marB="54864" anchor="ctr">
                    <a:lnL w="9525" cap="flat" cmpd="sng" algn="ctr">
                      <a:solidFill>
                        <a:srgbClr val="C9D8F0"/>
                      </a:solidFill>
                      <a:prstDash val="solid"/>
                      <a:round/>
                      <a:headEnd type="none" w="med" len="med"/>
                      <a:tailEnd type="none" w="med" len="med"/>
                    </a:lnL>
                    <a:lnR w="9525" cap="flat" cmpd="sng" algn="ctr">
                      <a:solidFill>
                        <a:srgbClr val="C9D8F0"/>
                      </a:solidFill>
                      <a:prstDash val="solid"/>
                      <a:round/>
                      <a:headEnd type="none" w="med" len="med"/>
                      <a:tailEnd type="none" w="med" len="med"/>
                    </a:lnR>
                    <a:lnT w="9525" cap="flat" cmpd="sng" algn="ctr">
                      <a:solidFill>
                        <a:srgbClr val="C9D8F0"/>
                      </a:solidFill>
                      <a:prstDash val="solid"/>
                      <a:round/>
                      <a:headEnd type="none" w="med" len="med"/>
                      <a:tailEnd type="none" w="med" len="med"/>
                    </a:lnT>
                    <a:lnB w="9525" cap="flat" cmpd="sng" algn="ctr">
                      <a:solidFill>
                        <a:srgbClr val="C9D8F0"/>
                      </a:solidFill>
                      <a:prstDash val="solid"/>
                      <a:round/>
                      <a:headEnd type="none" w="med" len="med"/>
                      <a:tailEnd type="none" w="med" len="med"/>
                    </a:lnB>
                  </a:tcPr>
                </a:tc>
                <a:tc>
                  <a:txBody>
                    <a:bodyPr/>
                    <a:lstStyle/>
                    <a:p>
                      <a:pPr marL="0" indent="0">
                        <a:buNone/>
                      </a:pPr>
                      <a:r>
                        <a:rPr lang="en-US" sz="1100" dirty="0">
                          <a:solidFill>
                            <a:schemeClr val="tx1"/>
                          </a:solidFill>
                          <a:latin typeface="+mn-lt" pitchFamily="34" charset="0"/>
                          <a:ea typeface="+mn-lt" pitchFamily="34" charset="-122"/>
                          <a:cs typeface="+mn-lt" pitchFamily="34" charset="-120"/>
                        </a:rPr>
                        <a:t>[Q3]</a:t>
                      </a:r>
                      <a:endParaRPr lang="en-US" sz="1100" dirty="0">
                        <a:latin typeface="+mn-lt" charset="0"/>
                        <a:ea typeface="+mn-lt" charset="0"/>
                        <a:cs typeface="+mn-lt" charset="0"/>
                      </a:endParaRPr>
                    </a:p>
                  </a:txBody>
                  <a:tcPr marL="54864" marR="54864" marT="54864" marB="54864" anchor="ctr">
                    <a:lnL w="9525" cap="flat" cmpd="sng" algn="ctr">
                      <a:solidFill>
                        <a:srgbClr val="C9D8F0"/>
                      </a:solidFill>
                      <a:prstDash val="solid"/>
                      <a:round/>
                      <a:headEnd type="none" w="med" len="med"/>
                      <a:tailEnd type="none" w="med" len="med"/>
                    </a:lnL>
                    <a:lnR w="9525" cap="flat" cmpd="sng" algn="ctr">
                      <a:solidFill>
                        <a:srgbClr val="C9D8F0"/>
                      </a:solidFill>
                      <a:prstDash val="solid"/>
                      <a:round/>
                      <a:headEnd type="none" w="med" len="med"/>
                      <a:tailEnd type="none" w="med" len="med"/>
                    </a:lnR>
                    <a:lnT w="9525" cap="flat" cmpd="sng" algn="ctr">
                      <a:solidFill>
                        <a:srgbClr val="C9D8F0"/>
                      </a:solidFill>
                      <a:prstDash val="solid"/>
                      <a:round/>
                      <a:headEnd type="none" w="med" len="med"/>
                      <a:tailEnd type="none" w="med" len="med"/>
                    </a:lnT>
                    <a:lnB w="9525" cap="flat" cmpd="sng" algn="ctr">
                      <a:solidFill>
                        <a:srgbClr val="C9D8F0"/>
                      </a:solidFill>
                      <a:prstDash val="solid"/>
                      <a:round/>
                      <a:headEnd type="none" w="med" len="med"/>
                      <a:tailEnd type="none" w="med" len="med"/>
                    </a:lnB>
                  </a:tcPr>
                </a:tc>
                <a:extLst>
                  <a:ext uri="{0D108BD9-81ED-4DB2-BD59-A6C34878D82A}">
                    <a16:rowId xmlns:a16="http://schemas.microsoft.com/office/drawing/2014/main" val="10002"/>
                  </a:ext>
                </a:extLst>
              </a:tr>
              <a:tr h="384048">
                <a:tc>
                  <a:txBody>
                    <a:bodyPr/>
                    <a:lstStyle/>
                    <a:p>
                      <a:pPr marL="0" indent="0">
                        <a:buNone/>
                      </a:pPr>
                      <a:r>
                        <a:rPr lang="en-US" sz="1100" dirty="0">
                          <a:solidFill>
                            <a:schemeClr val="tx1"/>
                          </a:solidFill>
                          <a:latin typeface="+mn-lt" pitchFamily="34" charset="0"/>
                          <a:ea typeface="+mn-lt" pitchFamily="34" charset="-122"/>
                          <a:cs typeface="+mn-lt" pitchFamily="34" charset="-120"/>
                        </a:rPr>
                        <a:t>[Same-day bill pay]</a:t>
                      </a:r>
                      <a:endParaRPr lang="en-US" sz="1100" dirty="0">
                        <a:latin typeface="+mn-lt" charset="0"/>
                        <a:ea typeface="+mn-lt" charset="0"/>
                        <a:cs typeface="+mn-lt" charset="0"/>
                      </a:endParaRPr>
                    </a:p>
                  </a:txBody>
                  <a:tcPr marL="54864" marR="54864" marT="54864" marB="54864" anchor="ctr">
                    <a:lnL w="9525" cap="flat" cmpd="sng" algn="ctr">
                      <a:solidFill>
                        <a:srgbClr val="C9D8F0"/>
                      </a:solidFill>
                      <a:prstDash val="solid"/>
                      <a:round/>
                      <a:headEnd type="none" w="med" len="med"/>
                      <a:tailEnd type="none" w="med" len="med"/>
                    </a:lnL>
                    <a:lnR w="9525" cap="flat" cmpd="sng" algn="ctr">
                      <a:solidFill>
                        <a:srgbClr val="C9D8F0"/>
                      </a:solidFill>
                      <a:prstDash val="solid"/>
                      <a:round/>
                      <a:headEnd type="none" w="med" len="med"/>
                      <a:tailEnd type="none" w="med" len="med"/>
                    </a:lnR>
                    <a:lnT w="9525" cap="flat" cmpd="sng" algn="ctr">
                      <a:solidFill>
                        <a:srgbClr val="C9D8F0"/>
                      </a:solidFill>
                      <a:prstDash val="solid"/>
                      <a:round/>
                      <a:headEnd type="none" w="med" len="med"/>
                      <a:tailEnd type="none" w="med" len="med"/>
                    </a:lnT>
                    <a:lnB w="9525" cap="flat" cmpd="sng" algn="ctr">
                      <a:solidFill>
                        <a:srgbClr val="C9D8F0"/>
                      </a:solidFill>
                      <a:prstDash val="solid"/>
                      <a:round/>
                      <a:headEnd type="none" w="med" len="med"/>
                      <a:tailEnd type="none" w="med" len="med"/>
                    </a:lnB>
                  </a:tcPr>
                </a:tc>
                <a:tc>
                  <a:txBody>
                    <a:bodyPr/>
                    <a:lstStyle/>
                    <a:p>
                      <a:pPr marL="0" indent="0">
                        <a:buNone/>
                      </a:pPr>
                      <a:r>
                        <a:rPr lang="en-US" sz="1100" dirty="0">
                          <a:solidFill>
                            <a:schemeClr val="tx1"/>
                          </a:solidFill>
                          <a:latin typeface="+mn-lt" pitchFamily="34" charset="0"/>
                          <a:ea typeface="+mn-lt" pitchFamily="34" charset="-122"/>
                          <a:cs typeface="+mn-lt" pitchFamily="34" charset="-120"/>
                        </a:rPr>
                        <a:t>[XX%]</a:t>
                      </a:r>
                      <a:endParaRPr lang="en-US" sz="1100" dirty="0">
                        <a:latin typeface="+mn-lt" charset="0"/>
                        <a:ea typeface="+mn-lt" charset="0"/>
                        <a:cs typeface="+mn-lt" charset="0"/>
                      </a:endParaRPr>
                    </a:p>
                  </a:txBody>
                  <a:tcPr marL="54864" marR="54864" marT="54864" marB="54864" anchor="ctr">
                    <a:lnL w="9525" cap="flat" cmpd="sng" algn="ctr">
                      <a:solidFill>
                        <a:srgbClr val="C9D8F0"/>
                      </a:solidFill>
                      <a:prstDash val="solid"/>
                      <a:round/>
                      <a:headEnd type="none" w="med" len="med"/>
                      <a:tailEnd type="none" w="med" len="med"/>
                    </a:lnL>
                    <a:lnR w="9525" cap="flat" cmpd="sng" algn="ctr">
                      <a:solidFill>
                        <a:srgbClr val="C9D8F0"/>
                      </a:solidFill>
                      <a:prstDash val="solid"/>
                      <a:round/>
                      <a:headEnd type="none" w="med" len="med"/>
                      <a:tailEnd type="none" w="med" len="med"/>
                    </a:lnR>
                    <a:lnT w="9525" cap="flat" cmpd="sng" algn="ctr">
                      <a:solidFill>
                        <a:srgbClr val="C9D8F0"/>
                      </a:solidFill>
                      <a:prstDash val="solid"/>
                      <a:round/>
                      <a:headEnd type="none" w="med" len="med"/>
                      <a:tailEnd type="none" w="med" len="med"/>
                    </a:lnT>
                    <a:lnB w="9525" cap="flat" cmpd="sng" algn="ctr">
                      <a:solidFill>
                        <a:srgbClr val="C9D8F0"/>
                      </a:solidFill>
                      <a:prstDash val="solid"/>
                      <a:round/>
                      <a:headEnd type="none" w="med" len="med"/>
                      <a:tailEnd type="none" w="med" len="med"/>
                    </a:lnB>
                  </a:tcPr>
                </a:tc>
                <a:tc>
                  <a:txBody>
                    <a:bodyPr/>
                    <a:lstStyle/>
                    <a:p>
                      <a:pPr marL="0" indent="0">
                        <a:buNone/>
                      </a:pPr>
                      <a:r>
                        <a:rPr lang="en-US" sz="1100" dirty="0">
                          <a:solidFill>
                            <a:schemeClr val="tx1"/>
                          </a:solidFill>
                          <a:latin typeface="+mn-lt" pitchFamily="34" charset="0"/>
                          <a:ea typeface="+mn-lt" pitchFamily="34" charset="-122"/>
                          <a:cs typeface="+mn-lt" pitchFamily="34" charset="-120"/>
                        </a:rPr>
                        <a:t>[XX%]</a:t>
                      </a:r>
                      <a:endParaRPr lang="en-US" sz="1100" dirty="0">
                        <a:latin typeface="+mn-lt" charset="0"/>
                        <a:ea typeface="+mn-lt" charset="0"/>
                        <a:cs typeface="+mn-lt" charset="0"/>
                      </a:endParaRPr>
                    </a:p>
                  </a:txBody>
                  <a:tcPr marL="54864" marR="54864" marT="54864" marB="54864" anchor="ctr">
                    <a:lnL w="9525" cap="flat" cmpd="sng" algn="ctr">
                      <a:solidFill>
                        <a:srgbClr val="C9D8F0"/>
                      </a:solidFill>
                      <a:prstDash val="solid"/>
                      <a:round/>
                      <a:headEnd type="none" w="med" len="med"/>
                      <a:tailEnd type="none" w="med" len="med"/>
                    </a:lnL>
                    <a:lnR w="9525" cap="flat" cmpd="sng" algn="ctr">
                      <a:solidFill>
                        <a:srgbClr val="C9D8F0"/>
                      </a:solidFill>
                      <a:prstDash val="solid"/>
                      <a:round/>
                      <a:headEnd type="none" w="med" len="med"/>
                      <a:tailEnd type="none" w="med" len="med"/>
                    </a:lnR>
                    <a:lnT w="9525" cap="flat" cmpd="sng" algn="ctr">
                      <a:solidFill>
                        <a:srgbClr val="C9D8F0"/>
                      </a:solidFill>
                      <a:prstDash val="solid"/>
                      <a:round/>
                      <a:headEnd type="none" w="med" len="med"/>
                      <a:tailEnd type="none" w="med" len="med"/>
                    </a:lnT>
                    <a:lnB w="9525" cap="flat" cmpd="sng" algn="ctr">
                      <a:solidFill>
                        <a:srgbClr val="C9D8F0"/>
                      </a:solidFill>
                      <a:prstDash val="solid"/>
                      <a:round/>
                      <a:headEnd type="none" w="med" len="med"/>
                      <a:tailEnd type="none" w="med" len="med"/>
                    </a:lnB>
                  </a:tcPr>
                </a:tc>
                <a:tc>
                  <a:txBody>
                    <a:bodyPr/>
                    <a:lstStyle/>
                    <a:p>
                      <a:pPr marL="0" indent="0">
                        <a:buNone/>
                      </a:pPr>
                      <a:r>
                        <a:rPr lang="en-US" sz="1100" dirty="0">
                          <a:solidFill>
                            <a:schemeClr val="tx1"/>
                          </a:solidFill>
                          <a:latin typeface="+mn-lt" pitchFamily="34" charset="0"/>
                          <a:ea typeface="+mn-lt" pitchFamily="34" charset="-122"/>
                          <a:cs typeface="+mn-lt" pitchFamily="34" charset="-120"/>
                        </a:rPr>
                        <a:t>[Q3]</a:t>
                      </a:r>
                      <a:endParaRPr lang="en-US" sz="1100" dirty="0">
                        <a:latin typeface="+mn-lt" charset="0"/>
                        <a:ea typeface="+mn-lt" charset="0"/>
                        <a:cs typeface="+mn-lt" charset="0"/>
                      </a:endParaRPr>
                    </a:p>
                  </a:txBody>
                  <a:tcPr marL="54864" marR="54864" marT="54864" marB="54864" anchor="ctr">
                    <a:lnL w="9525" cap="flat" cmpd="sng" algn="ctr">
                      <a:solidFill>
                        <a:srgbClr val="C9D8F0"/>
                      </a:solidFill>
                      <a:prstDash val="solid"/>
                      <a:round/>
                      <a:headEnd type="none" w="med" len="med"/>
                      <a:tailEnd type="none" w="med" len="med"/>
                    </a:lnL>
                    <a:lnR w="9525" cap="flat" cmpd="sng" algn="ctr">
                      <a:solidFill>
                        <a:srgbClr val="C9D8F0"/>
                      </a:solidFill>
                      <a:prstDash val="solid"/>
                      <a:round/>
                      <a:headEnd type="none" w="med" len="med"/>
                      <a:tailEnd type="none" w="med" len="med"/>
                    </a:lnR>
                    <a:lnT w="9525" cap="flat" cmpd="sng" algn="ctr">
                      <a:solidFill>
                        <a:srgbClr val="C9D8F0"/>
                      </a:solidFill>
                      <a:prstDash val="solid"/>
                      <a:round/>
                      <a:headEnd type="none" w="med" len="med"/>
                      <a:tailEnd type="none" w="med" len="med"/>
                    </a:lnT>
                    <a:lnB w="9525" cap="flat" cmpd="sng" algn="ctr">
                      <a:solidFill>
                        <a:srgbClr val="C9D8F0"/>
                      </a:solidFill>
                      <a:prstDash val="solid"/>
                      <a:round/>
                      <a:headEnd type="none" w="med" len="med"/>
                      <a:tailEnd type="none" w="med" len="med"/>
                    </a:lnB>
                  </a:tcPr>
                </a:tc>
                <a:extLst>
                  <a:ext uri="{0D108BD9-81ED-4DB2-BD59-A6C34878D82A}">
                    <a16:rowId xmlns:a16="http://schemas.microsoft.com/office/drawing/2014/main" val="10003"/>
                  </a:ext>
                </a:extLst>
              </a:tr>
              <a:tr h="384048">
                <a:tc>
                  <a:txBody>
                    <a:bodyPr/>
                    <a:lstStyle/>
                    <a:p>
                      <a:pPr marL="0" indent="0">
                        <a:buNone/>
                      </a:pPr>
                      <a:r>
                        <a:rPr lang="en-US" sz="1100" dirty="0">
                          <a:solidFill>
                            <a:schemeClr val="tx1"/>
                          </a:solidFill>
                          <a:latin typeface="+mn-lt" pitchFamily="34" charset="0"/>
                          <a:ea typeface="+mn-lt" pitchFamily="34" charset="-122"/>
                          <a:cs typeface="+mn-lt" pitchFamily="34" charset="-120"/>
                        </a:rPr>
                        <a:t>[Patient retention]</a:t>
                      </a:r>
                      <a:endParaRPr lang="en-US" sz="1100" dirty="0">
                        <a:latin typeface="+mn-lt" charset="0"/>
                        <a:ea typeface="+mn-lt" charset="0"/>
                        <a:cs typeface="+mn-lt" charset="0"/>
                      </a:endParaRPr>
                    </a:p>
                  </a:txBody>
                  <a:tcPr marL="54864" marR="54864" marT="54864" marB="54864" anchor="ctr">
                    <a:lnL w="9525" cap="flat" cmpd="sng" algn="ctr">
                      <a:solidFill>
                        <a:srgbClr val="C9D8F0"/>
                      </a:solidFill>
                      <a:prstDash val="solid"/>
                      <a:round/>
                      <a:headEnd type="none" w="med" len="med"/>
                      <a:tailEnd type="none" w="med" len="med"/>
                    </a:lnL>
                    <a:lnR w="9525" cap="flat" cmpd="sng" algn="ctr">
                      <a:solidFill>
                        <a:srgbClr val="C9D8F0"/>
                      </a:solidFill>
                      <a:prstDash val="solid"/>
                      <a:round/>
                      <a:headEnd type="none" w="med" len="med"/>
                      <a:tailEnd type="none" w="med" len="med"/>
                    </a:lnR>
                    <a:lnT w="9525" cap="flat" cmpd="sng" algn="ctr">
                      <a:solidFill>
                        <a:srgbClr val="C9D8F0"/>
                      </a:solidFill>
                      <a:prstDash val="solid"/>
                      <a:round/>
                      <a:headEnd type="none" w="med" len="med"/>
                      <a:tailEnd type="none" w="med" len="med"/>
                    </a:lnT>
                    <a:lnB w="9525" cap="flat" cmpd="sng" algn="ctr">
                      <a:solidFill>
                        <a:srgbClr val="C9D8F0"/>
                      </a:solidFill>
                      <a:prstDash val="solid"/>
                      <a:round/>
                      <a:headEnd type="none" w="med" len="med"/>
                      <a:tailEnd type="none" w="med" len="med"/>
                    </a:lnB>
                  </a:tcPr>
                </a:tc>
                <a:tc>
                  <a:txBody>
                    <a:bodyPr/>
                    <a:lstStyle/>
                    <a:p>
                      <a:pPr marL="0" indent="0">
                        <a:buNone/>
                      </a:pPr>
                      <a:r>
                        <a:rPr lang="en-US" sz="1100" dirty="0">
                          <a:solidFill>
                            <a:schemeClr val="tx1"/>
                          </a:solidFill>
                          <a:latin typeface="+mn-lt" pitchFamily="34" charset="0"/>
                          <a:ea typeface="+mn-lt" pitchFamily="34" charset="-122"/>
                          <a:cs typeface="+mn-lt" pitchFamily="34" charset="-120"/>
                        </a:rPr>
                        <a:t>[XX%]</a:t>
                      </a:r>
                      <a:endParaRPr lang="en-US" sz="1100" dirty="0">
                        <a:latin typeface="+mn-lt" charset="0"/>
                        <a:ea typeface="+mn-lt" charset="0"/>
                        <a:cs typeface="+mn-lt" charset="0"/>
                      </a:endParaRPr>
                    </a:p>
                  </a:txBody>
                  <a:tcPr marL="54864" marR="54864" marT="54864" marB="54864" anchor="ctr">
                    <a:lnL w="9525" cap="flat" cmpd="sng" algn="ctr">
                      <a:solidFill>
                        <a:srgbClr val="C9D8F0"/>
                      </a:solidFill>
                      <a:prstDash val="solid"/>
                      <a:round/>
                      <a:headEnd type="none" w="med" len="med"/>
                      <a:tailEnd type="none" w="med" len="med"/>
                    </a:lnL>
                    <a:lnR w="9525" cap="flat" cmpd="sng" algn="ctr">
                      <a:solidFill>
                        <a:srgbClr val="C9D8F0"/>
                      </a:solidFill>
                      <a:prstDash val="solid"/>
                      <a:round/>
                      <a:headEnd type="none" w="med" len="med"/>
                      <a:tailEnd type="none" w="med" len="med"/>
                    </a:lnR>
                    <a:lnT w="9525" cap="flat" cmpd="sng" algn="ctr">
                      <a:solidFill>
                        <a:srgbClr val="C9D8F0"/>
                      </a:solidFill>
                      <a:prstDash val="solid"/>
                      <a:round/>
                      <a:headEnd type="none" w="med" len="med"/>
                      <a:tailEnd type="none" w="med" len="med"/>
                    </a:lnT>
                    <a:lnB w="9525" cap="flat" cmpd="sng" algn="ctr">
                      <a:solidFill>
                        <a:srgbClr val="C9D8F0"/>
                      </a:solidFill>
                      <a:prstDash val="solid"/>
                      <a:round/>
                      <a:headEnd type="none" w="med" len="med"/>
                      <a:tailEnd type="none" w="med" len="med"/>
                    </a:lnB>
                  </a:tcPr>
                </a:tc>
                <a:tc>
                  <a:txBody>
                    <a:bodyPr/>
                    <a:lstStyle/>
                    <a:p>
                      <a:pPr marL="0" indent="0">
                        <a:buNone/>
                      </a:pPr>
                      <a:r>
                        <a:rPr lang="en-US" sz="1100" dirty="0">
                          <a:solidFill>
                            <a:schemeClr val="tx1"/>
                          </a:solidFill>
                          <a:latin typeface="+mn-lt" pitchFamily="34" charset="0"/>
                          <a:ea typeface="+mn-lt" pitchFamily="34" charset="-122"/>
                          <a:cs typeface="+mn-lt" pitchFamily="34" charset="-120"/>
                        </a:rPr>
                        <a:t>[+X pts]</a:t>
                      </a:r>
                      <a:endParaRPr lang="en-US" sz="1100" dirty="0">
                        <a:latin typeface="+mn-lt" charset="0"/>
                        <a:ea typeface="+mn-lt" charset="0"/>
                        <a:cs typeface="+mn-lt" charset="0"/>
                      </a:endParaRPr>
                    </a:p>
                  </a:txBody>
                  <a:tcPr marL="54864" marR="54864" marT="54864" marB="54864" anchor="ctr">
                    <a:lnL w="9525" cap="flat" cmpd="sng" algn="ctr">
                      <a:solidFill>
                        <a:srgbClr val="C9D8F0"/>
                      </a:solidFill>
                      <a:prstDash val="solid"/>
                      <a:round/>
                      <a:headEnd type="none" w="med" len="med"/>
                      <a:tailEnd type="none" w="med" len="med"/>
                    </a:lnL>
                    <a:lnR w="9525" cap="flat" cmpd="sng" algn="ctr">
                      <a:solidFill>
                        <a:srgbClr val="C9D8F0"/>
                      </a:solidFill>
                      <a:prstDash val="solid"/>
                      <a:round/>
                      <a:headEnd type="none" w="med" len="med"/>
                      <a:tailEnd type="none" w="med" len="med"/>
                    </a:lnR>
                    <a:lnT w="9525" cap="flat" cmpd="sng" algn="ctr">
                      <a:solidFill>
                        <a:srgbClr val="C9D8F0"/>
                      </a:solidFill>
                      <a:prstDash val="solid"/>
                      <a:round/>
                      <a:headEnd type="none" w="med" len="med"/>
                      <a:tailEnd type="none" w="med" len="med"/>
                    </a:lnT>
                    <a:lnB w="9525" cap="flat" cmpd="sng" algn="ctr">
                      <a:solidFill>
                        <a:srgbClr val="C9D8F0"/>
                      </a:solidFill>
                      <a:prstDash val="solid"/>
                      <a:round/>
                      <a:headEnd type="none" w="med" len="med"/>
                      <a:tailEnd type="none" w="med" len="med"/>
                    </a:lnB>
                  </a:tcPr>
                </a:tc>
                <a:tc>
                  <a:txBody>
                    <a:bodyPr/>
                    <a:lstStyle/>
                    <a:p>
                      <a:pPr marL="0" indent="0">
                        <a:buNone/>
                      </a:pPr>
                      <a:r>
                        <a:rPr lang="en-US" sz="1100" dirty="0">
                          <a:solidFill>
                            <a:schemeClr val="tx1"/>
                          </a:solidFill>
                          <a:latin typeface="+mn-lt" pitchFamily="34" charset="0"/>
                          <a:ea typeface="+mn-lt" pitchFamily="34" charset="-122"/>
                          <a:cs typeface="+mn-lt" pitchFamily="34" charset="-120"/>
                        </a:rPr>
                        <a:t>[Q4]</a:t>
                      </a:r>
                      <a:endParaRPr lang="en-US" sz="1100" dirty="0">
                        <a:latin typeface="+mn-lt" charset="0"/>
                        <a:ea typeface="+mn-lt" charset="0"/>
                        <a:cs typeface="+mn-lt" charset="0"/>
                      </a:endParaRPr>
                    </a:p>
                  </a:txBody>
                  <a:tcPr marL="54864" marR="54864" marT="54864" marB="54864" anchor="ctr">
                    <a:lnL w="9525" cap="flat" cmpd="sng" algn="ctr">
                      <a:solidFill>
                        <a:srgbClr val="C9D8F0"/>
                      </a:solidFill>
                      <a:prstDash val="solid"/>
                      <a:round/>
                      <a:headEnd type="none" w="med" len="med"/>
                      <a:tailEnd type="none" w="med" len="med"/>
                    </a:lnL>
                    <a:lnR w="9525" cap="flat" cmpd="sng" algn="ctr">
                      <a:solidFill>
                        <a:srgbClr val="C9D8F0"/>
                      </a:solidFill>
                      <a:prstDash val="solid"/>
                      <a:round/>
                      <a:headEnd type="none" w="med" len="med"/>
                      <a:tailEnd type="none" w="med" len="med"/>
                    </a:lnR>
                    <a:lnT w="9525" cap="flat" cmpd="sng" algn="ctr">
                      <a:solidFill>
                        <a:srgbClr val="C9D8F0"/>
                      </a:solidFill>
                      <a:prstDash val="solid"/>
                      <a:round/>
                      <a:headEnd type="none" w="med" len="med"/>
                      <a:tailEnd type="none" w="med" len="med"/>
                    </a:lnT>
                    <a:lnB w="9525" cap="flat" cmpd="sng" algn="ctr">
                      <a:solidFill>
                        <a:srgbClr val="C9D8F0"/>
                      </a:solidFill>
                      <a:prstDash val="solid"/>
                      <a:round/>
                      <a:headEnd type="none" w="med" len="med"/>
                      <a:tailEnd type="none" w="med" len="med"/>
                    </a:lnB>
                  </a:tcPr>
                </a:tc>
                <a:extLst>
                  <a:ext uri="{0D108BD9-81ED-4DB2-BD59-A6C34878D82A}">
                    <a16:rowId xmlns:a16="http://schemas.microsoft.com/office/drawing/2014/main" val="10004"/>
                  </a:ext>
                </a:extLst>
              </a:tr>
              <a:tr h="384048">
                <a:tc>
                  <a:txBody>
                    <a:bodyPr/>
                    <a:lstStyle/>
                    <a:p>
                      <a:pPr marL="0" indent="0">
                        <a:buNone/>
                      </a:pPr>
                      <a:r>
                        <a:rPr lang="en-US" sz="1100" dirty="0">
                          <a:solidFill>
                            <a:schemeClr val="tx1"/>
                          </a:solidFill>
                          <a:latin typeface="+mn-lt" pitchFamily="34" charset="0"/>
                          <a:ea typeface="+mn-lt" pitchFamily="34" charset="-122"/>
                          <a:cs typeface="+mn-lt" pitchFamily="34" charset="-120"/>
                        </a:rPr>
                        <a:t>[Projected value]</a:t>
                      </a:r>
                      <a:endParaRPr lang="en-US" sz="1100" dirty="0">
                        <a:latin typeface="+mn-lt" charset="0"/>
                        <a:ea typeface="+mn-lt" charset="0"/>
                        <a:cs typeface="+mn-lt" charset="0"/>
                      </a:endParaRPr>
                    </a:p>
                  </a:txBody>
                  <a:tcPr marL="54864" marR="54864" marT="54864" marB="54864" anchor="ctr">
                    <a:lnL w="9525" cap="flat" cmpd="sng" algn="ctr">
                      <a:solidFill>
                        <a:srgbClr val="C9D8F0"/>
                      </a:solidFill>
                      <a:prstDash val="solid"/>
                      <a:round/>
                      <a:headEnd type="none" w="med" len="med"/>
                      <a:tailEnd type="none" w="med" len="med"/>
                    </a:lnL>
                    <a:lnR w="9525" cap="flat" cmpd="sng" algn="ctr">
                      <a:solidFill>
                        <a:srgbClr val="C9D8F0"/>
                      </a:solidFill>
                      <a:prstDash val="solid"/>
                      <a:round/>
                      <a:headEnd type="none" w="med" len="med"/>
                      <a:tailEnd type="none" w="med" len="med"/>
                    </a:lnR>
                    <a:lnT w="9525" cap="flat" cmpd="sng" algn="ctr">
                      <a:solidFill>
                        <a:srgbClr val="C9D8F0"/>
                      </a:solidFill>
                      <a:prstDash val="solid"/>
                      <a:round/>
                      <a:headEnd type="none" w="med" len="med"/>
                      <a:tailEnd type="none" w="med" len="med"/>
                    </a:lnT>
                    <a:lnB w="9525" cap="flat" cmpd="sng" algn="ctr">
                      <a:solidFill>
                        <a:srgbClr val="C9D8F0"/>
                      </a:solidFill>
                      <a:prstDash val="solid"/>
                      <a:round/>
                      <a:headEnd type="none" w="med" len="med"/>
                      <a:tailEnd type="none" w="med" len="med"/>
                    </a:lnB>
                  </a:tcPr>
                </a:tc>
                <a:tc>
                  <a:txBody>
                    <a:bodyPr/>
                    <a:lstStyle/>
                    <a:p>
                      <a:pPr marL="0" indent="0">
                        <a:buNone/>
                      </a:pPr>
                      <a:r>
                        <a:rPr lang="en-US" sz="1100" dirty="0">
                          <a:solidFill>
                            <a:schemeClr val="tx1"/>
                          </a:solidFill>
                          <a:latin typeface="+mn-lt" pitchFamily="34" charset="0"/>
                          <a:ea typeface="+mn-lt" pitchFamily="34" charset="-122"/>
                          <a:cs typeface="+mn-lt" pitchFamily="34" charset="-120"/>
                        </a:rPr>
                        <a:t>[--]</a:t>
                      </a:r>
                      <a:endParaRPr lang="en-US" sz="1100" dirty="0">
                        <a:latin typeface="+mn-lt" charset="0"/>
                        <a:ea typeface="+mn-lt" charset="0"/>
                        <a:cs typeface="+mn-lt" charset="0"/>
                      </a:endParaRPr>
                    </a:p>
                  </a:txBody>
                  <a:tcPr marL="54864" marR="54864" marT="54864" marB="54864" anchor="ctr">
                    <a:lnL w="9525" cap="flat" cmpd="sng" algn="ctr">
                      <a:solidFill>
                        <a:srgbClr val="C9D8F0"/>
                      </a:solidFill>
                      <a:prstDash val="solid"/>
                      <a:round/>
                      <a:headEnd type="none" w="med" len="med"/>
                      <a:tailEnd type="none" w="med" len="med"/>
                    </a:lnL>
                    <a:lnR w="9525" cap="flat" cmpd="sng" algn="ctr">
                      <a:solidFill>
                        <a:srgbClr val="C9D8F0"/>
                      </a:solidFill>
                      <a:prstDash val="solid"/>
                      <a:round/>
                      <a:headEnd type="none" w="med" len="med"/>
                      <a:tailEnd type="none" w="med" len="med"/>
                    </a:lnR>
                    <a:lnT w="9525" cap="flat" cmpd="sng" algn="ctr">
                      <a:solidFill>
                        <a:srgbClr val="C9D8F0"/>
                      </a:solidFill>
                      <a:prstDash val="solid"/>
                      <a:round/>
                      <a:headEnd type="none" w="med" len="med"/>
                      <a:tailEnd type="none" w="med" len="med"/>
                    </a:lnT>
                    <a:lnB w="9525" cap="flat" cmpd="sng" algn="ctr">
                      <a:solidFill>
                        <a:srgbClr val="C9D8F0"/>
                      </a:solidFill>
                      <a:prstDash val="solid"/>
                      <a:round/>
                      <a:headEnd type="none" w="med" len="med"/>
                      <a:tailEnd type="none" w="med" len="med"/>
                    </a:lnB>
                  </a:tcPr>
                </a:tc>
                <a:tc>
                  <a:txBody>
                    <a:bodyPr/>
                    <a:lstStyle/>
                    <a:p>
                      <a:pPr marL="0" indent="0">
                        <a:buNone/>
                      </a:pPr>
                      <a:r>
                        <a:rPr lang="en-US" sz="1100" dirty="0">
                          <a:solidFill>
                            <a:schemeClr val="tx1"/>
                          </a:solidFill>
                          <a:latin typeface="+mn-lt" pitchFamily="34" charset="0"/>
                          <a:ea typeface="+mn-lt" pitchFamily="34" charset="-122"/>
                          <a:cs typeface="+mn-lt" pitchFamily="34" charset="-120"/>
                        </a:rPr>
                        <a:t>[$X.XM]</a:t>
                      </a:r>
                      <a:endParaRPr lang="en-US" sz="1100" dirty="0">
                        <a:latin typeface="+mn-lt" charset="0"/>
                        <a:ea typeface="+mn-lt" charset="0"/>
                        <a:cs typeface="+mn-lt" charset="0"/>
                      </a:endParaRPr>
                    </a:p>
                  </a:txBody>
                  <a:tcPr marL="54864" marR="54864" marT="54864" marB="54864" anchor="ctr">
                    <a:lnL w="9525" cap="flat" cmpd="sng" algn="ctr">
                      <a:solidFill>
                        <a:srgbClr val="C9D8F0"/>
                      </a:solidFill>
                      <a:prstDash val="solid"/>
                      <a:round/>
                      <a:headEnd type="none" w="med" len="med"/>
                      <a:tailEnd type="none" w="med" len="med"/>
                    </a:lnL>
                    <a:lnR w="9525" cap="flat" cmpd="sng" algn="ctr">
                      <a:solidFill>
                        <a:srgbClr val="C9D8F0"/>
                      </a:solidFill>
                      <a:prstDash val="solid"/>
                      <a:round/>
                      <a:headEnd type="none" w="med" len="med"/>
                      <a:tailEnd type="none" w="med" len="med"/>
                    </a:lnR>
                    <a:lnT w="9525" cap="flat" cmpd="sng" algn="ctr">
                      <a:solidFill>
                        <a:srgbClr val="C9D8F0"/>
                      </a:solidFill>
                      <a:prstDash val="solid"/>
                      <a:round/>
                      <a:headEnd type="none" w="med" len="med"/>
                      <a:tailEnd type="none" w="med" len="med"/>
                    </a:lnT>
                    <a:lnB w="9525" cap="flat" cmpd="sng" algn="ctr">
                      <a:solidFill>
                        <a:srgbClr val="C9D8F0"/>
                      </a:solidFill>
                      <a:prstDash val="solid"/>
                      <a:round/>
                      <a:headEnd type="none" w="med" len="med"/>
                      <a:tailEnd type="none" w="med" len="med"/>
                    </a:lnB>
                  </a:tcPr>
                </a:tc>
                <a:tc>
                  <a:txBody>
                    <a:bodyPr/>
                    <a:lstStyle/>
                    <a:p>
                      <a:pPr marL="0" indent="0">
                        <a:buNone/>
                      </a:pPr>
                      <a:r>
                        <a:rPr lang="en-US" sz="1100" dirty="0">
                          <a:solidFill>
                            <a:schemeClr val="tx1"/>
                          </a:solidFill>
                          <a:latin typeface="+mn-lt" pitchFamily="34" charset="0"/>
                          <a:ea typeface="+mn-lt" pitchFamily="34" charset="-122"/>
                          <a:cs typeface="+mn-lt" pitchFamily="34" charset="-120"/>
                        </a:rPr>
                        <a:t>[Yr 1]</a:t>
                      </a:r>
                      <a:endParaRPr lang="en-US" sz="1100" dirty="0">
                        <a:latin typeface="+mn-lt" charset="0"/>
                        <a:ea typeface="+mn-lt" charset="0"/>
                        <a:cs typeface="+mn-lt" charset="0"/>
                      </a:endParaRPr>
                    </a:p>
                  </a:txBody>
                  <a:tcPr marL="54864" marR="54864" marT="54864" marB="54864" anchor="ctr">
                    <a:lnL w="9525" cap="flat" cmpd="sng" algn="ctr">
                      <a:solidFill>
                        <a:srgbClr val="C9D8F0"/>
                      </a:solidFill>
                      <a:prstDash val="solid"/>
                      <a:round/>
                      <a:headEnd type="none" w="med" len="med"/>
                      <a:tailEnd type="none" w="med" len="med"/>
                    </a:lnL>
                    <a:lnR w="9525" cap="flat" cmpd="sng" algn="ctr">
                      <a:solidFill>
                        <a:srgbClr val="C9D8F0"/>
                      </a:solidFill>
                      <a:prstDash val="solid"/>
                      <a:round/>
                      <a:headEnd type="none" w="med" len="med"/>
                      <a:tailEnd type="none" w="med" len="med"/>
                    </a:lnR>
                    <a:lnT w="9525" cap="flat" cmpd="sng" algn="ctr">
                      <a:solidFill>
                        <a:srgbClr val="C9D8F0"/>
                      </a:solidFill>
                      <a:prstDash val="solid"/>
                      <a:round/>
                      <a:headEnd type="none" w="med" len="med"/>
                      <a:tailEnd type="none" w="med" len="med"/>
                    </a:lnT>
                    <a:lnB w="9525" cap="flat" cmpd="sng" algn="ctr">
                      <a:solidFill>
                        <a:srgbClr val="C9D8F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7" name="Prompt"/>
          <p:cNvSpPr txBox="1"/>
          <p:nvPr/>
        </p:nvSpPr>
        <p:spPr>
          <a:xfrm>
            <a:off x="4206240" y="4069080"/>
            <a:ext cx="4297680" cy="594360"/>
          </a:xfrm>
          <a:prstGeom prst="rect">
            <a:avLst/>
          </a:prstGeom>
          <a:noFill/>
          <a:ln/>
        </p:spPr>
        <p:txBody>
          <a:bodyPr wrap="square" lIns="0" tIns="0" rIns="0" bIns="0" rtlCol="0" anchor="t"/>
          <a:lstStyle/>
          <a:p>
            <a:pPr marL="0" indent="0">
              <a:buNone/>
            </a:pPr>
            <a:r>
              <a:rPr lang="en-US" sz="1100" i="1" dirty="0">
                <a:solidFill>
                  <a:schemeClr val="tx2"/>
                </a:solidFill>
              </a:rPr>
              <a:t>Apply conservative versions of peer results to your own volumes. A projection built on your data beats a vendor's best case.</a:t>
            </a:r>
            <a:endParaRPr lang="en-US" sz="11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l"/>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1234440" y="411480"/>
            <a:ext cx="7315200" cy="731520"/>
          </a:xfrm>
          <a:prstGeom prst="rect">
            <a:avLst/>
          </a:prstGeom>
          <a:noFill/>
          <a:ln/>
        </p:spPr>
        <p:txBody>
          <a:bodyPr wrap="square" lIns="0" tIns="0" rIns="0" bIns="0" rtlCol="0" anchor="ctr"/>
          <a:lstStyle/>
          <a:p>
            <a:pPr marL="0" indent="0" algn="l">
              <a:buNone/>
            </a:pPr>
            <a:r>
              <a:rPr lang="en-US" sz="2800" b="1" dirty="0">
                <a:solidFill>
                  <a:schemeClr val="tx1"/>
                </a:solidFill>
              </a:rPr>
              <a:t>The Recommendation</a:t>
            </a:r>
            <a:endParaRPr lang="en-US" sz="2800" dirty="0"/>
          </a:p>
        </p:txBody>
      </p:sp>
      <p:sp>
        <p:nvSpPr>
          <p:cNvPr id="3" name="Slide number badge"/>
          <p:cNvSpPr/>
          <p:nvPr/>
        </p:nvSpPr>
        <p:spPr>
          <a:xfrm>
            <a:off x="642938" y="525780"/>
            <a:ext cx="457200" cy="457200"/>
          </a:xfrm>
          <a:prstGeom prst="ellipse">
            <a:avLst/>
          </a:prstGeom>
          <a:solidFill>
            <a:schemeClr val="accent1"/>
          </a:solidFill>
          <a:ln w="12700">
            <a:solidFill>
              <a:schemeClr val="accent1"/>
            </a:solidFill>
            <a:prstDash val="solid"/>
          </a:ln>
          <a:effectLst>
            <a:outerShdw blurRad="50800" dist="38100" dir="2700000" algn="tl" rotWithShape="0">
              <a:prstClr val="black">
                <a:alpha val="40000"/>
              </a:prstClr>
            </a:outerShdw>
          </a:effectLst>
        </p:spPr>
        <p:txBody>
          <a:bodyPr/>
          <a:lstStyle/>
          <a:p>
            <a:endParaRPr lang="en-US"/>
          </a:p>
        </p:txBody>
      </p:sp>
      <p:sp>
        <p:nvSpPr>
          <p:cNvPr id="4" name="Badge number"/>
          <p:cNvSpPr txBox="1"/>
          <p:nvPr/>
        </p:nvSpPr>
        <p:spPr>
          <a:xfrm>
            <a:off x="640080" y="525780"/>
            <a:ext cx="457200" cy="457200"/>
          </a:xfrm>
          <a:prstGeom prst="rect">
            <a:avLst/>
          </a:prstGeom>
          <a:noFill/>
          <a:ln/>
        </p:spPr>
        <p:txBody>
          <a:bodyPr wrap="square" lIns="0" tIns="0" rIns="0" bIns="0" rtlCol="0" anchor="ctr"/>
          <a:lstStyle/>
          <a:p>
            <a:pPr marL="0" indent="0" algn="ctr">
              <a:buNone/>
            </a:pPr>
            <a:r>
              <a:rPr lang="en-US" sz="1600" b="1" dirty="0">
                <a:solidFill>
                  <a:schemeClr val="bg1"/>
                </a:solidFill>
              </a:rPr>
              <a:t>5</a:t>
            </a:r>
            <a:endParaRPr lang="en-US" sz="1600" dirty="0"/>
          </a:p>
        </p:txBody>
      </p:sp>
      <p:sp>
        <p:nvSpPr>
          <p:cNvPr id="5" name="Rec card 1"/>
          <p:cNvSpPr/>
          <p:nvPr/>
        </p:nvSpPr>
        <p:spPr>
          <a:xfrm>
            <a:off x="640080" y="1371600"/>
            <a:ext cx="2468880" cy="2743200"/>
          </a:xfrm>
          <a:prstGeom prst="roundRect">
            <a:avLst>
              <a:gd name="adj" fmla="val 2963"/>
            </a:avLst>
          </a:prstGeom>
          <a:solidFill>
            <a:schemeClr val="bg2"/>
          </a:solidFill>
          <a:ln w="9525">
            <a:solidFill>
              <a:schemeClr val="accent4"/>
            </a:solidFill>
            <a:prstDash val="solid"/>
          </a:ln>
          <a:effectLst>
            <a:outerShdw blurRad="50800" dist="38100" dir="2700000" algn="tl" rotWithShape="0">
              <a:prstClr val="black">
                <a:alpha val="40000"/>
              </a:prstClr>
            </a:outerShdw>
          </a:effectLst>
        </p:spPr>
        <p:txBody>
          <a:bodyPr/>
          <a:lstStyle/>
          <a:p>
            <a:endParaRPr lang="en-US"/>
          </a:p>
        </p:txBody>
      </p:sp>
      <p:sp>
        <p:nvSpPr>
          <p:cNvPr id="6" name="Rec label 1"/>
          <p:cNvSpPr txBox="1"/>
          <p:nvPr/>
        </p:nvSpPr>
        <p:spPr>
          <a:xfrm>
            <a:off x="822960" y="1508760"/>
            <a:ext cx="2103120" cy="457200"/>
          </a:xfrm>
          <a:prstGeom prst="rect">
            <a:avLst/>
          </a:prstGeom>
          <a:noFill/>
          <a:ln/>
        </p:spPr>
        <p:txBody>
          <a:bodyPr wrap="square" lIns="0" tIns="0" rIns="0" bIns="0" rtlCol="0" anchor="t"/>
          <a:lstStyle/>
          <a:p>
            <a:pPr marL="0" indent="0">
              <a:buNone/>
            </a:pPr>
            <a:r>
              <a:rPr lang="en-US" sz="1000" b="1" kern="0" spc="100" dirty="0">
                <a:solidFill>
                  <a:schemeClr val="accent1"/>
                </a:solidFill>
              </a:rPr>
              <a:t>WHAT WE DO FIRST</a:t>
            </a:r>
            <a:endParaRPr lang="en-US" sz="1000" dirty="0"/>
          </a:p>
        </p:txBody>
      </p:sp>
      <p:sp>
        <p:nvSpPr>
          <p:cNvPr id="7" name="Rec text 1"/>
          <p:cNvSpPr txBox="1"/>
          <p:nvPr/>
        </p:nvSpPr>
        <p:spPr>
          <a:xfrm>
            <a:off x="822960" y="1965960"/>
            <a:ext cx="2103120" cy="2011680"/>
          </a:xfrm>
          <a:prstGeom prst="rect">
            <a:avLst/>
          </a:prstGeom>
          <a:noFill/>
          <a:ln/>
        </p:spPr>
        <p:txBody>
          <a:bodyPr wrap="square" lIns="0" tIns="0" rIns="0" bIns="0" rtlCol="0" anchor="t"/>
          <a:lstStyle/>
          <a:p>
            <a:pPr marL="0" indent="0">
              <a:buNone/>
            </a:pPr>
            <a:r>
              <a:rPr lang="en-US" sz="1250" dirty="0">
                <a:solidFill>
                  <a:schemeClr val="tx1"/>
                </a:solidFill>
              </a:rPr>
              <a:t>[One use case with a clear baseline and a number within a quarter: e.g. lab scheduling, care gap closure, bill pay, new patient booking]</a:t>
            </a:r>
            <a:endParaRPr lang="en-US" sz="1250" dirty="0"/>
          </a:p>
        </p:txBody>
      </p:sp>
      <p:sp>
        <p:nvSpPr>
          <p:cNvPr id="8" name="Rec card 2"/>
          <p:cNvSpPr/>
          <p:nvPr/>
        </p:nvSpPr>
        <p:spPr>
          <a:xfrm>
            <a:off x="3337560" y="1371600"/>
            <a:ext cx="2468880" cy="2743200"/>
          </a:xfrm>
          <a:prstGeom prst="roundRect">
            <a:avLst>
              <a:gd name="adj" fmla="val 2963"/>
            </a:avLst>
          </a:prstGeom>
          <a:solidFill>
            <a:schemeClr val="bg2"/>
          </a:solidFill>
          <a:ln w="9525">
            <a:solidFill>
              <a:schemeClr val="accent4"/>
            </a:solidFill>
            <a:prstDash val="solid"/>
          </a:ln>
          <a:effectLst>
            <a:outerShdw blurRad="50800" dist="38100" dir="2700000" algn="tl" rotWithShape="0">
              <a:prstClr val="black">
                <a:alpha val="40000"/>
              </a:prstClr>
            </a:outerShdw>
          </a:effectLst>
        </p:spPr>
        <p:txBody>
          <a:bodyPr/>
          <a:lstStyle/>
          <a:p>
            <a:endParaRPr lang="en-US"/>
          </a:p>
        </p:txBody>
      </p:sp>
      <p:sp>
        <p:nvSpPr>
          <p:cNvPr id="9" name="Rec label 2"/>
          <p:cNvSpPr txBox="1"/>
          <p:nvPr/>
        </p:nvSpPr>
        <p:spPr>
          <a:xfrm>
            <a:off x="3520440" y="1508760"/>
            <a:ext cx="2103120" cy="457200"/>
          </a:xfrm>
          <a:prstGeom prst="rect">
            <a:avLst/>
          </a:prstGeom>
          <a:noFill/>
          <a:ln/>
        </p:spPr>
        <p:txBody>
          <a:bodyPr wrap="square" lIns="0" tIns="0" rIns="0" bIns="0" rtlCol="0" anchor="t"/>
          <a:lstStyle/>
          <a:p>
            <a:pPr marL="0" indent="0">
              <a:buNone/>
            </a:pPr>
            <a:r>
              <a:rPr lang="en-US" sz="1000" b="1" kern="0" spc="100" dirty="0">
                <a:solidFill>
                  <a:schemeClr val="accent1"/>
                </a:solidFill>
              </a:rPr>
              <a:t>WHAT IT TAKES</a:t>
            </a:r>
            <a:endParaRPr lang="en-US" sz="1000" dirty="0"/>
          </a:p>
        </p:txBody>
      </p:sp>
      <p:sp>
        <p:nvSpPr>
          <p:cNvPr id="10" name="Rec text 2"/>
          <p:cNvSpPr txBox="1"/>
          <p:nvPr/>
        </p:nvSpPr>
        <p:spPr>
          <a:xfrm>
            <a:off x="3520440" y="1965960"/>
            <a:ext cx="2103120" cy="2011680"/>
          </a:xfrm>
          <a:prstGeom prst="rect">
            <a:avLst/>
          </a:prstGeom>
          <a:noFill/>
          <a:ln/>
        </p:spPr>
        <p:txBody>
          <a:bodyPr wrap="square" lIns="0" tIns="0" rIns="0" bIns="0" rtlCol="0" anchor="t"/>
          <a:lstStyle/>
          <a:p>
            <a:pPr marL="0" indent="0">
              <a:buNone/>
            </a:pPr>
            <a:r>
              <a:rPr lang="en-US" sz="1250" dirty="0">
                <a:solidFill>
                  <a:schemeClr val="tx1"/>
                </a:solidFill>
              </a:rPr>
              <a:t>[Budget: $X]</a:t>
            </a:r>
            <a:endParaRPr lang="en-US" sz="1250" dirty="0"/>
          </a:p>
          <a:p>
            <a:pPr marL="0" indent="0">
              <a:buNone/>
            </a:pPr>
            <a:r>
              <a:rPr lang="en-US" sz="1250" dirty="0">
                <a:solidFill>
                  <a:schemeClr val="tx1"/>
                </a:solidFill>
              </a:rPr>
              <a:t>[Team: X FTE from digital, IT, marketing]</a:t>
            </a:r>
            <a:endParaRPr lang="en-US" sz="1250" dirty="0"/>
          </a:p>
          <a:p>
            <a:pPr marL="0" indent="0">
              <a:buNone/>
            </a:pPr>
            <a:r>
              <a:rPr lang="en-US" sz="1250" dirty="0">
                <a:solidFill>
                  <a:schemeClr val="tx1"/>
                </a:solidFill>
              </a:rPr>
              <a:t>[Executive sponsor: name]</a:t>
            </a:r>
            <a:endParaRPr lang="en-US" sz="1250" dirty="0"/>
          </a:p>
          <a:p>
            <a:pPr marL="0" indent="0">
              <a:buNone/>
            </a:pPr>
            <a:r>
              <a:rPr lang="en-US" sz="1250" dirty="0">
                <a:solidFill>
                  <a:schemeClr val="tx1"/>
                </a:solidFill>
              </a:rPr>
              <a:t>[Timeline: X weeks to launch]</a:t>
            </a:r>
            <a:endParaRPr lang="en-US" sz="1250" dirty="0"/>
          </a:p>
        </p:txBody>
      </p:sp>
      <p:sp>
        <p:nvSpPr>
          <p:cNvPr id="11" name="Rec card 3"/>
          <p:cNvSpPr/>
          <p:nvPr/>
        </p:nvSpPr>
        <p:spPr>
          <a:xfrm>
            <a:off x="6035040" y="1371600"/>
            <a:ext cx="2468880" cy="2743200"/>
          </a:xfrm>
          <a:prstGeom prst="roundRect">
            <a:avLst>
              <a:gd name="adj" fmla="val 2963"/>
            </a:avLst>
          </a:prstGeom>
          <a:solidFill>
            <a:schemeClr val="accent2"/>
          </a:solidFill>
          <a:ln w="9525">
            <a:solidFill>
              <a:schemeClr val="accent2"/>
            </a:solidFill>
            <a:prstDash val="solid"/>
          </a:ln>
          <a:effectLst>
            <a:outerShdw blurRad="50800" dist="38100" dir="2700000" algn="tl" rotWithShape="0">
              <a:prstClr val="black">
                <a:alpha val="40000"/>
              </a:prstClr>
            </a:outerShdw>
          </a:effectLst>
        </p:spPr>
        <p:txBody>
          <a:bodyPr/>
          <a:lstStyle/>
          <a:p>
            <a:endParaRPr lang="en-US"/>
          </a:p>
        </p:txBody>
      </p:sp>
      <p:sp>
        <p:nvSpPr>
          <p:cNvPr id="12" name="Rec label 3"/>
          <p:cNvSpPr txBox="1"/>
          <p:nvPr/>
        </p:nvSpPr>
        <p:spPr>
          <a:xfrm>
            <a:off x="6217920" y="1508760"/>
            <a:ext cx="2103120" cy="457200"/>
          </a:xfrm>
          <a:prstGeom prst="rect">
            <a:avLst/>
          </a:prstGeom>
          <a:noFill/>
          <a:ln/>
        </p:spPr>
        <p:txBody>
          <a:bodyPr wrap="square" lIns="0" tIns="0" rIns="0" bIns="0" rtlCol="0" anchor="t"/>
          <a:lstStyle/>
          <a:p>
            <a:pPr marL="0" indent="0">
              <a:buNone/>
            </a:pPr>
            <a:r>
              <a:rPr lang="en-US" sz="1000" b="1" kern="0" spc="100" dirty="0">
                <a:solidFill>
                  <a:schemeClr val="accent6"/>
                </a:solidFill>
              </a:rPr>
              <a:t>THE DECISION WE ARE ASKING FOR</a:t>
            </a:r>
            <a:endParaRPr lang="en-US" sz="1000" dirty="0"/>
          </a:p>
        </p:txBody>
      </p:sp>
      <p:sp>
        <p:nvSpPr>
          <p:cNvPr id="13" name="Rec text 3"/>
          <p:cNvSpPr txBox="1"/>
          <p:nvPr/>
        </p:nvSpPr>
        <p:spPr>
          <a:xfrm>
            <a:off x="6217920" y="1965960"/>
            <a:ext cx="2103120" cy="2011680"/>
          </a:xfrm>
          <a:prstGeom prst="rect">
            <a:avLst/>
          </a:prstGeom>
          <a:noFill/>
          <a:ln/>
        </p:spPr>
        <p:txBody>
          <a:bodyPr wrap="square" lIns="0" tIns="0" rIns="0" bIns="0" rtlCol="0" anchor="t"/>
          <a:lstStyle/>
          <a:p>
            <a:pPr marL="0" indent="0">
              <a:buNone/>
            </a:pPr>
            <a:r>
              <a:rPr lang="en-US" sz="1250" b="1" dirty="0">
                <a:solidFill>
                  <a:schemeClr val="bg1"/>
                </a:solidFill>
              </a:rPr>
              <a:t>[Approve the first use case, fund it through DATE, and agree on the metrics that unlock phase two]</a:t>
            </a:r>
            <a:endParaRPr lang="en-US" sz="1250" dirty="0"/>
          </a:p>
        </p:txBody>
      </p:sp>
      <p:sp>
        <p:nvSpPr>
          <p:cNvPr id="14" name="Timeline row"/>
          <p:cNvSpPr txBox="1"/>
          <p:nvPr/>
        </p:nvSpPr>
        <p:spPr>
          <a:xfrm>
            <a:off x="640080" y="4251960"/>
            <a:ext cx="7863840" cy="365760"/>
          </a:xfrm>
          <a:prstGeom prst="rect">
            <a:avLst/>
          </a:prstGeom>
          <a:noFill/>
          <a:ln/>
        </p:spPr>
        <p:txBody>
          <a:bodyPr wrap="square" lIns="0" tIns="0" rIns="0" bIns="0" rtlCol="0" anchor="t"/>
          <a:lstStyle/>
          <a:p>
            <a:pPr marL="0" indent="0">
              <a:buNone/>
            </a:pPr>
            <a:r>
              <a:rPr lang="en-US" sz="1250" b="1" dirty="0">
                <a:solidFill>
                  <a:schemeClr val="tx1"/>
                </a:solidFill>
              </a:rPr>
              <a:t>Next 90 days: </a:t>
            </a:r>
            <a:r>
              <a:rPr lang="en-US" sz="1250" dirty="0">
                <a:solidFill>
                  <a:schemeClr val="tx2"/>
                </a:solidFill>
              </a:rPr>
              <a:t>[Week 1 kickoff]  &gt;  [Week X integration]  &gt;  [Week X launch]  &gt;  [Day 90 results review]</a:t>
            </a:r>
            <a:endParaRPr lang="en-US" sz="125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l"/>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1463040"/>
            <a:ext cx="7863840" cy="1463040"/>
          </a:xfrm>
          <a:prstGeom prst="rect">
            <a:avLst/>
          </a:prstGeom>
          <a:noFill/>
          <a:ln/>
        </p:spPr>
        <p:txBody>
          <a:bodyPr wrap="square" lIns="0" tIns="0" rIns="0" bIns="0" rtlCol="0" anchor="b"/>
          <a:lstStyle/>
          <a:p>
            <a:pPr marL="0" indent="0" algn="l">
              <a:buNone/>
            </a:pPr>
            <a:r>
              <a:rPr lang="en-US" sz="4000" b="1" dirty="0">
                <a:solidFill>
                  <a:schemeClr val="bg1"/>
                </a:solidFill>
              </a:rPr>
              <a:t>Appendix</a:t>
            </a:r>
            <a:endParaRPr lang="en-US" sz="4000" dirty="0"/>
          </a:p>
        </p:txBody>
      </p:sp>
      <p:sp>
        <p:nvSpPr>
          <p:cNvPr id="3" name="Text 0"/>
          <p:cNvSpPr>
            <a:spLocks noGrp="1"/>
          </p:cNvSpPr>
          <p:nvPr>
            <p:ph type="body" idx="101" hasCustomPrompt="1"/>
          </p:nvPr>
        </p:nvSpPr>
        <p:spPr>
          <a:xfrm>
            <a:off x="640080" y="3063240"/>
            <a:ext cx="7863840" cy="1097280"/>
          </a:xfrm>
          <a:prstGeom prst="rect">
            <a:avLst/>
          </a:prstGeom>
          <a:noFill/>
          <a:ln/>
        </p:spPr>
        <p:txBody>
          <a:bodyPr wrap="square" lIns="0" tIns="0" rIns="0" bIns="0" rtlCol="0" anchor="t"/>
          <a:lstStyle/>
          <a:p>
            <a:pPr marL="0" indent="0" algn="l">
              <a:buNone/>
            </a:pPr>
            <a:r>
              <a:rPr lang="en-US" sz="1800" dirty="0">
                <a:solidFill>
                  <a:schemeClr val="accent3"/>
                </a:solidFill>
              </a:rPr>
              <a:t>Bring it. Present it only if someone asks.</a:t>
            </a:r>
            <a:endParaRPr lang="en-US" sz="1800" dirty="0"/>
          </a:p>
        </p:txBody>
      </p:sp>
      <p:sp>
        <p:nvSpPr>
          <p:cNvPr id="4" name="Appendix list"/>
          <p:cNvSpPr txBox="1"/>
          <p:nvPr/>
        </p:nvSpPr>
        <p:spPr>
          <a:xfrm>
            <a:off x="640080" y="3520440"/>
            <a:ext cx="7863840" cy="1280160"/>
          </a:xfrm>
          <a:prstGeom prst="rect">
            <a:avLst/>
          </a:prstGeom>
          <a:noFill/>
          <a:ln/>
        </p:spPr>
        <p:txBody>
          <a:bodyPr wrap="square" lIns="0" tIns="0" rIns="0" bIns="0" rtlCol="0" anchor="t"/>
          <a:lstStyle/>
          <a:p>
            <a:pPr marL="152400" indent="-152400">
              <a:spcAft>
                <a:spcPts val="400"/>
              </a:spcAft>
              <a:buSzPct val="100000"/>
              <a:buChar char="•"/>
            </a:pPr>
            <a:r>
              <a:rPr lang="en-US" sz="1200" dirty="0">
                <a:solidFill>
                  <a:schemeClr val="accent3"/>
                </a:solidFill>
              </a:rPr>
              <a:t>Integration architecture and security / compliance posture</a:t>
            </a:r>
            <a:endParaRPr lang="en-US" sz="1200" dirty="0"/>
          </a:p>
          <a:p>
            <a:pPr marL="152400" indent="-152400">
              <a:spcAft>
                <a:spcPts val="400"/>
              </a:spcAft>
              <a:buSzPct val="100000"/>
              <a:buChar char="•"/>
            </a:pPr>
            <a:r>
              <a:rPr lang="en-US" sz="1200" dirty="0">
                <a:solidFill>
                  <a:schemeClr val="accent3"/>
                </a:solidFill>
              </a:rPr>
              <a:t>Full use case roadmap beyond the first step</a:t>
            </a:r>
            <a:endParaRPr lang="en-US" sz="1200" dirty="0"/>
          </a:p>
          <a:p>
            <a:pPr marL="152400" indent="-152400">
              <a:spcAft>
                <a:spcPts val="400"/>
              </a:spcAft>
              <a:buSzPct val="100000"/>
              <a:buChar char="•"/>
            </a:pPr>
            <a:r>
              <a:rPr lang="en-US" sz="1200" dirty="0">
                <a:solidFill>
                  <a:schemeClr val="accent3"/>
                </a:solidFill>
              </a:rPr>
              <a:t>Detailed financial model and assumptions</a:t>
            </a:r>
            <a:endParaRPr lang="en-US" sz="1200" dirty="0"/>
          </a:p>
          <a:p>
            <a:pPr marL="152400" indent="-152400">
              <a:spcAft>
                <a:spcPts val="400"/>
              </a:spcAft>
              <a:buSzPct val="100000"/>
              <a:buChar char="•"/>
            </a:pPr>
            <a:r>
              <a:rPr lang="en-US" sz="1200" dirty="0">
                <a:solidFill>
                  <a:schemeClr val="accent3"/>
                </a:solidFill>
              </a:rPr>
              <a:t>Vendor evaluation and alternatives considered</a:t>
            </a:r>
            <a:endParaRPr lang="en-US" sz="1200" dirty="0"/>
          </a:p>
          <a:p>
            <a:pPr marL="152400" indent="-152400">
              <a:spcAft>
                <a:spcPts val="400"/>
              </a:spcAft>
              <a:buSzPct val="100000"/>
              <a:buChar char="•"/>
            </a:pPr>
            <a:r>
              <a:rPr lang="en-US" sz="1200" dirty="0">
                <a:solidFill>
                  <a:schemeClr val="accent3"/>
                </a:solidFill>
              </a:rPr>
              <a:t>Patient journey maps and research</a:t>
            </a:r>
            <a:endParaRPr lang="en-US" sz="1200" dirty="0"/>
          </a:p>
        </p:txBody>
      </p:sp>
    </p:spTree>
  </p:cSld>
  <p:clrMapOvr>
    <a:masterClrMapping/>
  </p:clrMapOvr>
</p:sld>
</file>

<file path=ppt/theme/theme1.xml><?xml version="1.0" encoding="utf-8"?>
<a:theme xmlns:a="http://schemas.openxmlformats.org/drawingml/2006/main" name="Five Slide Executive Case Praia">
  <a:themeElements>
    <a:clrScheme name="Five Slide Executive Case Praia">
      <a:dk1>
        <a:srgbClr val="192349"/>
      </a:dk1>
      <a:lt1>
        <a:srgbClr val="FFFFFF"/>
      </a:lt1>
      <a:dk2>
        <a:srgbClr val="3F4A6B"/>
      </a:dk2>
      <a:lt2>
        <a:srgbClr val="E6F1FF"/>
      </a:lt2>
      <a:accent1>
        <a:srgbClr val="09B294"/>
      </a:accent1>
      <a:accent2>
        <a:srgbClr val="4667AD"/>
      </a:accent2>
      <a:accent3>
        <a:srgbClr val="9DA8C7"/>
      </a:accent3>
      <a:accent4>
        <a:srgbClr val="C9D8F0"/>
      </a:accent4>
      <a:accent5>
        <a:srgbClr val="1798D5"/>
      </a:accent5>
      <a:accent6>
        <a:srgbClr val="0BD5B0"/>
      </a:accent6>
      <a:hlink>
        <a:srgbClr val="1798D5"/>
      </a:hlink>
      <a:folHlink>
        <a:srgbClr val="4667AD"/>
      </a:folHlink>
    </a:clrScheme>
    <a:fontScheme name="Five Slide Executive Case Praia">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65ad6d37-2edc-4439-9694-cba425c02f33" xsi:nil="true"/>
    <lcf76f155ced4ddcb4097134ff3c332f xmlns="81d7d33e-4ff7-4acc-bb14-62a75ce52658">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E35F5FFFCF99A46837D3A0FD64587A7" ma:contentTypeVersion="17" ma:contentTypeDescription="Create a new document." ma:contentTypeScope="" ma:versionID="df941adb5365faf79d84cdd7ae6e9559">
  <xsd:schema xmlns:xsd="http://www.w3.org/2001/XMLSchema" xmlns:xs="http://www.w3.org/2001/XMLSchema" xmlns:p="http://schemas.microsoft.com/office/2006/metadata/properties" xmlns:ns2="81d7d33e-4ff7-4acc-bb14-62a75ce52658" xmlns:ns3="65ad6d37-2edc-4439-9694-cba425c02f33" targetNamespace="http://schemas.microsoft.com/office/2006/metadata/properties" ma:root="true" ma:fieldsID="a6ebe615186ae5be3d2c881b2eb3e1f2" ns2:_="" ns3:_="">
    <xsd:import namespace="81d7d33e-4ff7-4acc-bb14-62a75ce52658"/>
    <xsd:import namespace="65ad6d37-2edc-4439-9694-cba425c02f3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d7d33e-4ff7-4acc-bb14-62a75ce5265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e8dbe6bc-b00f-4461-9c44-48e017aa6186"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5ad6d37-2edc-4439-9694-cba425c02f33"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1e51882e-26cf-42e4-bf54-965938325daa}" ma:internalName="TaxCatchAll" ma:showField="CatchAllData" ma:web="65ad6d37-2edc-4439-9694-cba425c02f33">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ABD135B-DB5E-48A3-9421-A13BA2E45621}">
  <ds:schemaRefs>
    <ds:schemaRef ds:uri="http://schemas.microsoft.com/sharepoint/v3/contenttype/forms"/>
  </ds:schemaRefs>
</ds:datastoreItem>
</file>

<file path=customXml/itemProps2.xml><?xml version="1.0" encoding="utf-8"?>
<ds:datastoreItem xmlns:ds="http://schemas.openxmlformats.org/officeDocument/2006/customXml" ds:itemID="{D4B9DD93-0420-4DB9-91AA-22B68356DCB2}">
  <ds:schemaRefs>
    <ds:schemaRef ds:uri="http://schemas.microsoft.com/office/2006/metadata/properties"/>
    <ds:schemaRef ds:uri="http://schemas.microsoft.com/office/infopath/2007/PartnerControls"/>
    <ds:schemaRef ds:uri="65ad6d37-2edc-4439-9694-cba425c02f33"/>
    <ds:schemaRef ds:uri="81d7d33e-4ff7-4acc-bb14-62a75ce52658"/>
  </ds:schemaRefs>
</ds:datastoreItem>
</file>

<file path=customXml/itemProps3.xml><?xml version="1.0" encoding="utf-8"?>
<ds:datastoreItem xmlns:ds="http://schemas.openxmlformats.org/officeDocument/2006/customXml" ds:itemID="{3890465D-0F84-460E-87CA-A8AD082B05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1d7d33e-4ff7-4acc-bb14-62a75ce52658"/>
    <ds:schemaRef ds:uri="65ad6d37-2edc-4439-9694-cba425c02f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11</TotalTime>
  <Words>1356</Words>
  <Application>Microsoft Office PowerPoint</Application>
  <PresentationFormat>On-screen Show (16:9)</PresentationFormat>
  <Paragraphs>131</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Five Slide Executive Case Praia</vt:lpstr>
      <vt:lpstr>The Five-Slide Executive Case for Patient Experience</vt:lpstr>
      <vt:lpstr>How to use this template</vt:lpstr>
      <vt:lpstr>The Business Challenge</vt:lpstr>
      <vt:lpstr>The Cost of Inaction</vt:lpstr>
      <vt:lpstr>The Opportunity</vt:lpstr>
      <vt:lpstr>The Financial Case</vt:lpstr>
      <vt:lpstr>The Recommendation</vt:lpstr>
      <vt:lpstr>Appendix</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Five-Slide Executive Case for Patient Experience</dc:title>
  <dc:subject>PptxGenJS Presentation</dc:subject>
  <dc:creator>PptxGenJS</dc:creator>
  <cp:lastModifiedBy>Nicole Hess</cp:lastModifiedBy>
  <cp:revision>30</cp:revision>
  <dcterms:created xsi:type="dcterms:W3CDTF">2026-10-20T21:58:47Z</dcterms:created>
  <dcterms:modified xsi:type="dcterms:W3CDTF">2026-10-21T18:57:51Z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0x0101001E35F5FFFCF99A46837D3A0FD64587A7</vt:lpwstr>
  </property>
  <property fmtid="{D5CDD505-2E9C-101B-9397-08002B2CF9AE}" pid="3" name="MediaServiceImageTags">
    <vt:lpwstr/>
  </property>
</Properties>
</file>